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33" r:id="rId2"/>
    <p:sldId id="528" r:id="rId3"/>
    <p:sldId id="2527" r:id="rId4"/>
    <p:sldId id="2510" r:id="rId5"/>
    <p:sldId id="1553" r:id="rId6"/>
    <p:sldId id="1554" r:id="rId7"/>
    <p:sldId id="1557" r:id="rId8"/>
    <p:sldId id="2528" r:id="rId9"/>
    <p:sldId id="2494" r:id="rId10"/>
    <p:sldId id="2493" r:id="rId11"/>
    <p:sldId id="1565" r:id="rId12"/>
    <p:sldId id="2465" r:id="rId13"/>
    <p:sldId id="2515" r:id="rId14"/>
    <p:sldId id="1627" r:id="rId15"/>
    <p:sldId id="2466" r:id="rId16"/>
    <p:sldId id="2507" r:id="rId17"/>
    <p:sldId id="291" r:id="rId18"/>
    <p:sldId id="267" r:id="rId19"/>
    <p:sldId id="2488" r:id="rId20"/>
    <p:sldId id="1792" r:id="rId21"/>
    <p:sldId id="2489" r:id="rId22"/>
    <p:sldId id="273" r:id="rId23"/>
    <p:sldId id="2508" r:id="rId24"/>
    <p:sldId id="275" r:id="rId25"/>
    <p:sldId id="297" r:id="rId26"/>
    <p:sldId id="2505" r:id="rId27"/>
    <p:sldId id="317" r:id="rId28"/>
    <p:sldId id="2531" r:id="rId29"/>
    <p:sldId id="2498" r:id="rId30"/>
    <p:sldId id="2501" r:id="rId31"/>
  </p:sldIdLst>
  <p:sldSz cx="24384000" cy="13716000"/>
  <p:notesSz cx="6858000" cy="9144000"/>
  <p:embeddedFontLst>
    <p:embeddedFont>
      <p:font typeface="Lucida Console" panose="020B0609040504020204" pitchFamily="49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Amazon Ember" panose="020B0603020204020204" pitchFamily="34" charset="0"/>
      <p:regular r:id="rId39"/>
      <p:bold r:id="rId40"/>
      <p:italic r:id="rId41"/>
      <p:boldItalic r:id="rId42"/>
    </p:embeddedFont>
    <p:embeddedFont>
      <p:font typeface="Amazon Ember Light" panose="020B0403020204020204" pitchFamily="34" charset="0"/>
      <p:regular r:id="rId43"/>
      <p:italic r:id="rId44"/>
    </p:embeddedFont>
    <p:embeddedFont>
      <p:font typeface="Helvetica" panose="020B0604020202020204" pitchFamily="34" charset="0"/>
      <p:regular r:id="rId45"/>
      <p:bold r:id="rId46"/>
      <p:italic r:id="rId47"/>
      <p:boldItalic r:id="rId48"/>
    </p:embeddedFont>
    <p:embeddedFont>
      <p:font typeface="Amazon Ember Medium" panose="020B0603020204030204" pitchFamily="34" charset="0"/>
      <p:regular r:id="rId49"/>
      <p:italic r:id="rId50"/>
    </p:embeddedFont>
    <p:embeddedFont>
      <p:font typeface="Amazon Ember Mono" panose="020B0509020204020204" pitchFamily="49" charset="0"/>
      <p:regular r:id="rId51"/>
      <p:bold r:id="rId52"/>
      <p:italic r:id="rId53"/>
      <p:boldItalic r:id="rId5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1pPr>
    <a:lvl2pPr marL="0" marR="0" indent="548606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2pPr>
    <a:lvl3pPr marL="0" marR="0" indent="1097212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3pPr>
    <a:lvl4pPr marL="0" marR="0" indent="1645817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4pPr>
    <a:lvl5pPr marL="0" marR="0" indent="2194424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5pPr>
    <a:lvl6pPr marL="0" marR="0" indent="2743031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6pPr>
    <a:lvl7pPr marL="0" marR="0" indent="3291635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7pPr>
    <a:lvl8pPr marL="0" marR="0" indent="3840241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8pPr>
    <a:lvl9pPr marL="0" marR="0" indent="4388848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pos="11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DCA"/>
          </a:solidFill>
        </a:fill>
      </a:tcStyle>
    </a:wholeTbl>
    <a:band2H>
      <a:tcTxStyle/>
      <a:tcStyle>
        <a:tcBdr/>
        <a:fill>
          <a:solidFill>
            <a:srgbClr val="FFEF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BD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9CA"/>
          </a:solidFill>
        </a:fill>
      </a:tcStyle>
    </a:wholeTbl>
    <a:band2H>
      <a:tcTxStyle/>
      <a:tcStyle>
        <a:tcBdr/>
        <a:fill>
          <a:solidFill>
            <a:srgbClr val="E7ED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762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mazon Ember"/>
          <a:ea typeface="Amazon Ember"/>
          <a:cs typeface="Amazon Emb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13"/>
    <p:restoredTop sz="94635"/>
  </p:normalViewPr>
  <p:slideViewPr>
    <p:cSldViewPr snapToGrid="0">
      <p:cViewPr varScale="1">
        <p:scale>
          <a:sx n="40" d="100"/>
          <a:sy n="40" d="100"/>
        </p:scale>
        <p:origin x="120" y="606"/>
      </p:cViewPr>
      <p:guideLst>
        <p:guide orient="horz" pos="4320"/>
        <p:guide pos="7680"/>
        <p:guide pos="11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1" d="100"/>
          <a:sy n="61" d="100"/>
        </p:scale>
        <p:origin x="1284" y="3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32FE85-E4D0-4916-90DE-FD96DF35D9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AA878-55F1-46DE-8E6D-98737F33FA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CE01B-19BA-4D9E-9ADA-2ACADACD63DC}" type="datetimeFigureOut">
              <a:rPr lang="en-CA" smtClean="0"/>
              <a:t>2020-09-16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AD5B7-0999-4D93-BA8D-A86E7D016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CE2EB-3BA4-423C-A397-08F1AF8E80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E3EC7-8F95-433C-AEB9-69020EC1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11985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xfrm>
            <a:off x="549000" y="732248"/>
            <a:ext cx="5760000" cy="3240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endParaRPr dirty="0"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DEABB6-F442-4483-BF28-7E4D067EF3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2066B-BBB5-4AFE-8BDF-A31AA2FA73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0C58-B245-48D0-BA0F-9E127A715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8B91-634F-45AD-B8D4-2686003D92E9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defTabSz="1828686" latinLnBrk="0">
      <a:lnSpc>
        <a:spcPct val="90000"/>
      </a:lnSpc>
      <a:spcBef>
        <a:spcPts val="600"/>
      </a:spcBef>
      <a:defRPr>
        <a:latin typeface="Amazon Ember" panose="020B0603020204020204" pitchFamily="34" charset="0"/>
        <a:ea typeface="Amazon Ember" panose="020B0603020204020204" pitchFamily="34" charset="0"/>
        <a:cs typeface="Amazon Ember" panose="020B0603020204020204" pitchFamily="34" charset="0"/>
        <a:sym typeface="Arial"/>
      </a:defRPr>
    </a:lvl1pPr>
    <a:lvl2pPr indent="2286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2pPr>
    <a:lvl3pPr indent="4572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3pPr>
    <a:lvl4pPr indent="6858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4pPr>
    <a:lvl5pPr indent="9144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5pPr>
    <a:lvl6pPr indent="11430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6pPr>
    <a:lvl7pPr indent="13716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7pPr>
    <a:lvl8pPr indent="16002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8pPr>
    <a:lvl9pPr indent="18288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Notes: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I started with the standard Public Sector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CheckRide</a:t>
            </a: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 slides and then added/deleted a bunch.</a:t>
            </a:r>
            <a:endParaRPr lang="en-US" sz="1200" b="0" i="1" kern="1200" dirty="0" smtClean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Ensure date</a:t>
            </a: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 is correct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Ensure year of copyright is correct and on every slide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Always include your email address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Always go to</a:t>
            </a: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 AWS Approved Public Stats for the most recent stats.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Introduce yourself and welcome the panel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Good Morning!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Thank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 you for joining me today.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My name is Debbie Ruttenberg, and I’m a Customer Solutions Manager on the AWS Navy Team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+++++++++++++++++++++++++++++++++++++++++++++++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+++++++++++++++++++++++++++++++++++++++++++++++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Hi everyone, thank you for joining me today, really appreciate you taking the time to speak with me. My name is XXXXXXX, and I am your first point of contact on the AWS Public Sector HealthCare team. If you ever need anything, please do not hesitate to contact me, if I’m able to assist, I am more than happy to. If I myself am not able to, I will put you in touch with the resources who can.</a:t>
            </a:r>
            <a:br>
              <a:rPr lang="en-GB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</a:b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/>
            </a:r>
            <a:br>
              <a:rPr lang="en-GB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</a:b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/>
            </a:r>
            <a:br>
              <a:rPr lang="en-GB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</a:b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/>
            </a:r>
            <a:br>
              <a:rPr lang="en-GB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</a:b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_________________________________________________________________________________________________________________________________</a:t>
            </a:r>
            <a:br>
              <a:rPr lang="en-GB" sz="1200" b="0" i="0" kern="1200" dirty="0" smtClean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02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3521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Notebook creation</a:t>
            </a: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Tx/>
              <a:buChar char="-"/>
            </a:pPr>
            <a:r>
              <a:rPr lang="en-GB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sagemaker:VolumeKmsKey</a:t>
            </a:r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(ARN)</a:t>
            </a: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Tx/>
              <a:buChar char="-"/>
            </a:pPr>
            <a:r>
              <a:rPr lang="en-GB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sagemaker:VpcSecurityGroupIds</a:t>
            </a:r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(string array)</a:t>
            </a: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Tx/>
              <a:buChar char="-"/>
            </a:pPr>
            <a:r>
              <a:rPr lang="en-GB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sagemaker:VpcSubnets</a:t>
            </a:r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(string array)</a:t>
            </a: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Tx/>
              <a:buChar char="-"/>
            </a:pPr>
            <a:r>
              <a:rPr lang="en-GB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sagemaker:RootAccess</a:t>
            </a:r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(string)</a:t>
            </a: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Tx/>
              <a:buChar char="-"/>
            </a:pPr>
            <a:r>
              <a:rPr lang="en-GB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sagemaker:DirectInternetAccess</a:t>
            </a:r>
            <a:r>
              <a:rPr lang="en-GB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(string)</a:t>
            </a: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Tx/>
              <a:buChar char="-"/>
            </a:pPr>
            <a:endParaRPr lang="en-GB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Tx/>
              <a:buChar char="-"/>
            </a:pPr>
            <a:endParaRPr lang="en-GB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Tx/>
              <a:buChar char="-"/>
            </a:pPr>
            <a:endParaRPr lang="en-GB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{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"Effect": "Allow",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"Action": “</a:t>
            </a:r>
            <a:r>
              <a:rPr lang="en-US" sz="1200" dirty="0" err="1">
                <a:latin typeface="Lucida Console" panose="020B0609040504020204" pitchFamily="49" charset="0"/>
                <a:ea typeface="Amazon Ember" panose="02000000000000000000" pitchFamily="2" charset="0"/>
              </a:rPr>
              <a:t>sagemaker:CreateNotebookInstance</a:t>
            </a:r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”,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"Resource": "*",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"Condition": {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“</a:t>
            </a:r>
            <a:r>
              <a:rPr lang="en-US" sz="1200" dirty="0" err="1">
                <a:latin typeface="Lucida Console" panose="020B0609040504020204" pitchFamily="49" charset="0"/>
                <a:ea typeface="Amazon Ember" panose="02000000000000000000" pitchFamily="2" charset="0"/>
              </a:rPr>
              <a:t>StringEquals</a:t>
            </a:r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”: {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    ”</a:t>
            </a:r>
            <a:r>
              <a:rPr lang="en-US" sz="1200" dirty="0" err="1">
                <a:latin typeface="Lucida Console" panose="020B0609040504020204" pitchFamily="49" charset="0"/>
                <a:ea typeface="Amazon Ember" panose="02000000000000000000" pitchFamily="2" charset="0"/>
              </a:rPr>
              <a:t>sagemaker:DirectInternetAccess</a:t>
            </a:r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”: “Disabled” 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},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“</a:t>
            </a:r>
            <a:r>
              <a:rPr lang="en-US" sz="1200" dirty="0" err="1">
                <a:latin typeface="Lucida Console" panose="020B0609040504020204" pitchFamily="49" charset="0"/>
                <a:ea typeface="Amazon Ember" panose="02000000000000000000" pitchFamily="2" charset="0"/>
              </a:rPr>
              <a:t>StringEquals</a:t>
            </a:r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”: {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    ”</a:t>
            </a:r>
            <a:r>
              <a:rPr lang="en-US" sz="1200" dirty="0" err="1">
                <a:latin typeface="Lucida Console" panose="020B0609040504020204" pitchFamily="49" charset="0"/>
                <a:ea typeface="Amazon Ember" panose="02000000000000000000" pitchFamily="2" charset="0"/>
              </a:rPr>
              <a:t>sagemaker:RootAccess</a:t>
            </a:r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”: “Disabled”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},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“</a:t>
            </a:r>
            <a:r>
              <a:rPr lang="en-US" sz="1200" dirty="0" err="1">
                <a:latin typeface="Lucida Console" panose="020B0609040504020204" pitchFamily="49" charset="0"/>
                <a:ea typeface="Amazon Ember" panose="02000000000000000000" pitchFamily="2" charset="0"/>
              </a:rPr>
              <a:t>ForAnyValue:StringEquals</a:t>
            </a:r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”: {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    “</a:t>
            </a:r>
            <a:r>
              <a:rPr lang="en-US" sz="1200" dirty="0" err="1">
                <a:latin typeface="Lucida Console" panose="020B0609040504020204" pitchFamily="49" charset="0"/>
                <a:ea typeface="Amazon Ember" panose="02000000000000000000" pitchFamily="2" charset="0"/>
              </a:rPr>
              <a:t>sagemaker:VpcSubnets</a:t>
            </a:r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”: [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        “subnet-aaa1234”,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        “subnet-bbbb1234”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    ]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},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“</a:t>
            </a:r>
            <a:r>
              <a:rPr lang="en-US" sz="1200" dirty="0" err="1">
                <a:latin typeface="Lucida Console" panose="020B0609040504020204" pitchFamily="49" charset="0"/>
                <a:ea typeface="Amazon Ember" panose="02000000000000000000" pitchFamily="2" charset="0"/>
              </a:rPr>
              <a:t>ForAllValue:StringEquals</a:t>
            </a:r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”: {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    “</a:t>
            </a:r>
            <a:r>
              <a:rPr lang="en-US" sz="1200" dirty="0" err="1">
                <a:latin typeface="Lucida Console" panose="020B0609040504020204" pitchFamily="49" charset="0"/>
                <a:ea typeface="Amazon Ember" panose="02000000000000000000" pitchFamily="2" charset="0"/>
              </a:rPr>
              <a:t>sagemaker:VpcSecurityGroupIds</a:t>
            </a:r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: [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        “sg-1234567890”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    ]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},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“</a:t>
            </a:r>
            <a:r>
              <a:rPr lang="en-US" sz="1200" dirty="0" err="1">
                <a:latin typeface="Lucida Console" panose="020B0609040504020204" pitchFamily="49" charset="0"/>
                <a:ea typeface="Amazon Ember" panose="02000000000000000000" pitchFamily="2" charset="0"/>
              </a:rPr>
              <a:t>ArnEquals</a:t>
            </a:r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”: {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    “</a:t>
            </a:r>
            <a:r>
              <a:rPr lang="en-US" sz="1200" dirty="0" err="1">
                <a:latin typeface="Lucida Console" panose="020B0609040504020204" pitchFamily="49" charset="0"/>
                <a:ea typeface="Amazon Ember" panose="02000000000000000000" pitchFamily="2" charset="0"/>
              </a:rPr>
              <a:t>sagemaker:VolumeKmsKey</a:t>
            </a:r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”: “kms-1234”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    }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        }</a:t>
            </a:r>
          </a:p>
          <a:p>
            <a:r>
              <a:rPr lang="en-US" sz="1200" dirty="0">
                <a:latin typeface="Lucida Console" panose="020B0609040504020204" pitchFamily="49" charset="0"/>
                <a:ea typeface="Amazon Ember" panose="02000000000000000000" pitchFamily="2" charset="0"/>
              </a:rPr>
              <a:t>}</a:t>
            </a:r>
            <a:endParaRPr lang="en-GB" sz="1200" dirty="0"/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Tx/>
              <a:buChar char="-"/>
            </a:pPr>
            <a:endParaRPr lang="en-GB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A0265-0CA5-494C-A67B-7F7A7E57ED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8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fontAlgn="base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9/16/2020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08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200" dirty="0">
              <a:solidFill>
                <a:srgbClr val="0E2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79888D-B878-6748-BF42-E21384FC3F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221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17</a:t>
            </a:fld>
            <a:endParaRPr lang="en-CA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B4FCAF9-2981-43B0-BBCE-AC4B4EDDC81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277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18</a:t>
            </a:fld>
            <a:endParaRPr lang="en-CA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23F0B93-784B-43AF-AD3D-4DFD8AC0DF5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4567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AWS SKO Event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0633DA-903A-484C-AB86-438BE4E56AEC}" type="datetime8">
              <a:rPr lang="en-US" smtClean="0"/>
              <a:t>9/16/2020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4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22</a:t>
            </a:fld>
            <a:endParaRPr lang="en-CA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4D8A563-4210-400B-9A27-7A3107B2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1416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23</a:t>
            </a:fld>
            <a:endParaRPr lang="en-CA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23F0B93-784B-43AF-AD3D-4DFD8AC0DF5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013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24</a:t>
            </a:fld>
            <a:endParaRPr lang="en-CA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71C9F72-CE5A-44EB-9E8B-678EDC6D3B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157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200" dirty="0">
              <a:solidFill>
                <a:srgbClr val="0E2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79888D-B878-6748-BF42-E21384FC3F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080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25</a:t>
            </a:fld>
            <a:endParaRPr lang="en-CA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71C9F72-CE5A-44EB-9E8B-678EDC6D3B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6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1819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200" dirty="0">
              <a:solidFill>
                <a:srgbClr val="0E2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79888D-B878-6748-BF42-E21384FC3F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9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200" dirty="0">
              <a:solidFill>
                <a:srgbClr val="0E2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79888D-B878-6748-BF42-E21384FC3F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200" dirty="0">
              <a:solidFill>
                <a:srgbClr val="0E2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79888D-B878-6748-BF42-E21384FC3F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57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200" dirty="0">
              <a:solidFill>
                <a:srgbClr val="0E2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79888D-B878-6748-BF42-E21384FC3F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77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200" dirty="0">
              <a:solidFill>
                <a:srgbClr val="0E2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79888D-B878-6748-BF42-E21384FC3F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218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200" dirty="0">
              <a:solidFill>
                <a:srgbClr val="0E2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79888D-B878-6748-BF42-E21384FC3F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110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fontAlgn="base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9/16/2020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65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FDAD6D-9123-4D40-9286-A658C07C52E2}"/>
              </a:ext>
            </a:extLst>
          </p:cNvPr>
          <p:cNvSpPr/>
          <p:nvPr/>
        </p:nvSpPr>
        <p:spPr bwMode="white">
          <a:xfrm>
            <a:off x="-1" y="-2"/>
            <a:ext cx="12821079" cy="13716002"/>
          </a:xfrm>
          <a:custGeom>
            <a:avLst/>
            <a:gdLst>
              <a:gd name="connsiteX0" fmla="*/ 0 w 12821079"/>
              <a:gd name="connsiteY0" fmla="*/ 0 h 13716002"/>
              <a:gd name="connsiteX1" fmla="*/ 8140703 w 12821079"/>
              <a:gd name="connsiteY1" fmla="*/ 0 h 13716002"/>
              <a:gd name="connsiteX2" fmla="*/ 8140703 w 12821079"/>
              <a:gd name="connsiteY2" fmla="*/ 1 h 13716002"/>
              <a:gd name="connsiteX3" fmla="*/ 12821079 w 12821079"/>
              <a:gd name="connsiteY3" fmla="*/ 1 h 13716002"/>
              <a:gd name="connsiteX4" fmla="*/ 8140703 w 12821079"/>
              <a:gd name="connsiteY4" fmla="*/ 2715436 h 13716002"/>
              <a:gd name="connsiteX5" fmla="*/ 8140703 w 12821079"/>
              <a:gd name="connsiteY5" fmla="*/ 13716002 h 13716002"/>
              <a:gd name="connsiteX6" fmla="*/ 0 w 12821079"/>
              <a:gd name="connsiteY6" fmla="*/ 1371600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21079" h="13716002">
                <a:moveTo>
                  <a:pt x="0" y="0"/>
                </a:moveTo>
                <a:lnTo>
                  <a:pt x="8140703" y="0"/>
                </a:lnTo>
                <a:lnTo>
                  <a:pt x="8140703" y="1"/>
                </a:lnTo>
                <a:lnTo>
                  <a:pt x="12821079" y="1"/>
                </a:lnTo>
                <a:lnTo>
                  <a:pt x="8140703" y="2715436"/>
                </a:lnTo>
                <a:lnTo>
                  <a:pt x="8140703" y="13716002"/>
                </a:lnTo>
                <a:lnTo>
                  <a:pt x="0" y="13716002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243840" tIns="243840" rIns="243840" bIns="243840" numCol="1" anchor="t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32" name="Body Level One…"/>
          <p:cNvSpPr txBox="1">
            <a:spLocks noGrp="1"/>
          </p:cNvSpPr>
          <p:nvPr userDrawn="1">
            <p:ph type="body" sz="quarter" idx="1" hasCustomPrompt="1"/>
          </p:nvPr>
        </p:nvSpPr>
        <p:spPr bwMode="white">
          <a:xfrm>
            <a:off x="9907146" y="8509497"/>
            <a:ext cx="12721948" cy="34432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GB" spc="200" dirty="0"/>
            </a:lvl1pPr>
          </a:lstStyle>
          <a:p>
            <a:pPr lvl="0"/>
            <a:r>
              <a:rPr lang="en-GB" dirty="0"/>
              <a:t>Speaker Name</a:t>
            </a:r>
          </a:p>
          <a:p>
            <a:pPr lvl="0"/>
            <a:r>
              <a:rPr lang="en-GB" dirty="0"/>
              <a:t>Job Title</a:t>
            </a:r>
          </a:p>
          <a:p>
            <a:pPr lvl="0"/>
            <a:r>
              <a:rPr lang="en-GB" dirty="0"/>
              <a:t>Company / Org Name</a:t>
            </a:r>
          </a:p>
        </p:txBody>
      </p:sp>
      <p:sp>
        <p:nvSpPr>
          <p:cNvPr id="33" name="Text Placeholder 3"/>
          <p:cNvSpPr>
            <a:spLocks noGrp="1"/>
          </p:cNvSpPr>
          <p:nvPr userDrawn="1">
            <p:ph type="body" sz="quarter" idx="13" hasCustomPrompt="1"/>
          </p:nvPr>
        </p:nvSpPr>
        <p:spPr bwMode="white">
          <a:xfrm>
            <a:off x="9907145" y="2727840"/>
            <a:ext cx="12721948" cy="934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kumimoji="0" sz="3200" kern="0" spc="960" normalizeH="0" dirty="0">
                <a:ln>
                  <a:noFill/>
                </a:ln>
                <a:solidFill>
                  <a:schemeClr val="accent1"/>
                </a:solidFill>
                <a:effectLst/>
                <a:uLnTx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31" name="Title Text"/>
          <p:cNvSpPr txBox="1">
            <a:spLocks noGrp="1"/>
          </p:cNvSpPr>
          <p:nvPr userDrawn="1">
            <p:ph type="title" hasCustomPrompt="1"/>
          </p:nvPr>
        </p:nvSpPr>
        <p:spPr>
          <a:xfrm>
            <a:off x="9907145" y="3661941"/>
            <a:ext cx="12721948" cy="30842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Presentation Title Here</a:t>
            </a:r>
            <a:endParaRPr dirty="0"/>
          </a:p>
        </p:txBody>
      </p:sp>
      <p:pic>
        <p:nvPicPr>
          <p:cNvPr id="9" name="AWS_Kickoff_2020_STACKED_RGB.png">
            <a:extLst>
              <a:ext uri="{FF2B5EF4-FFF2-40B4-BE49-F238E27FC236}">
                <a16:creationId xmlns:a16="http://schemas.microsoft.com/office/drawing/2014/main" id="{4570E2FB-ED55-7144-BBBA-AEB891CCE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47836" y="3444948"/>
            <a:ext cx="17118420" cy="68473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27DE7-2D56-46F4-AD95-32DD2F3DDF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60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and 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6B5CCD-2F63-4CCF-B202-D5C6150EA0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-1" y="3556992"/>
            <a:ext cx="24384001" cy="10159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152400" tIns="152400" rIns="152400" bIns="152400" anchor="ctr"/>
          <a:lstStyle>
            <a:lvl1pPr>
              <a:defRPr lang="en-CA"/>
            </a:lvl1pPr>
          </a:lstStyle>
          <a:p>
            <a:pPr lvl="0" algn="ctr"/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B399BF9-BDED-40B1-A1A6-1C1BCC6BC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763269" y="448407"/>
            <a:ext cx="20857461" cy="2651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394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658068D-936E-2242-803D-C06C2247FA06}"/>
              </a:ext>
            </a:extLst>
          </p:cNvPr>
          <p:cNvSpPr/>
          <p:nvPr userDrawn="1"/>
        </p:nvSpPr>
        <p:spPr bwMode="white">
          <a:xfrm>
            <a:off x="10707530" y="-2"/>
            <a:ext cx="13676470" cy="13716001"/>
          </a:xfrm>
          <a:custGeom>
            <a:avLst/>
            <a:gdLst>
              <a:gd name="connsiteX0" fmla="*/ 5934549 w 13676470"/>
              <a:gd name="connsiteY0" fmla="*/ 0 h 13716001"/>
              <a:gd name="connsiteX1" fmla="*/ 13676470 w 13676470"/>
              <a:gd name="connsiteY1" fmla="*/ 0 h 13716001"/>
              <a:gd name="connsiteX2" fmla="*/ 13676470 w 13676470"/>
              <a:gd name="connsiteY2" fmla="*/ 13716001 h 13716001"/>
              <a:gd name="connsiteX3" fmla="*/ 0 w 13676470"/>
              <a:gd name="connsiteY3" fmla="*/ 13716001 h 13716001"/>
              <a:gd name="connsiteX4" fmla="*/ 5535768 w 13676470"/>
              <a:gd name="connsiteY4" fmla="*/ 10504289 h 13716001"/>
              <a:gd name="connsiteX5" fmla="*/ 5535768 w 13676470"/>
              <a:gd name="connsiteY5" fmla="*/ 1 h 13716001"/>
              <a:gd name="connsiteX6" fmla="*/ 5934549 w 13676470"/>
              <a:gd name="connsiteY6" fmla="*/ 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6470" h="13716001">
                <a:moveTo>
                  <a:pt x="5934549" y="0"/>
                </a:moveTo>
                <a:lnTo>
                  <a:pt x="13676470" y="0"/>
                </a:lnTo>
                <a:lnTo>
                  <a:pt x="13676470" y="13716001"/>
                </a:lnTo>
                <a:lnTo>
                  <a:pt x="0" y="13716001"/>
                </a:lnTo>
                <a:lnTo>
                  <a:pt x="5535768" y="10504289"/>
                </a:lnTo>
                <a:lnTo>
                  <a:pt x="5535768" y="1"/>
                </a:lnTo>
                <a:lnTo>
                  <a:pt x="5934549" y="1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1828796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96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50EAAF-28DD-442A-9D52-76FE9E4EA0A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black">
          <a:xfrm>
            <a:off x="17132300" y="6662738"/>
            <a:ext cx="5473700" cy="38338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 marL="361950" indent="-361950">
              <a:buFont typeface="Amazon Ember" panose="020B0603020204020204" pitchFamily="34" charset="0"/>
              <a:buChar char="–"/>
              <a:defRPr lang="en-US" dirty="0" smtClean="0">
                <a:solidFill>
                  <a:schemeClr val="tx1"/>
                </a:solidFill>
                <a:latin typeface="Amazon Ember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CA" dirty="0"/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Attribution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C53DB-8942-42EE-9FCC-C5D4CAC4D1D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1778001" y="3267032"/>
            <a:ext cx="12687298" cy="6790351"/>
          </a:xfr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 marL="449263" indent="-449263">
              <a:defRPr kumimoji="0" lang="en-CA" normalizeH="0">
                <a:ln>
                  <a:noFill/>
                </a:ln>
                <a:solidFill>
                  <a:schemeClr val="bg1"/>
                </a:solidFill>
                <a:effectLst/>
                <a:sym typeface="Amazon Ember"/>
              </a:defRPr>
            </a:lvl1pPr>
          </a:lstStyle>
          <a:p>
            <a:pPr hangingPunct="1"/>
            <a:r>
              <a:rPr lang="en-CA" dirty="0"/>
              <a:t>“Lorem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consectetuer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.” </a:t>
            </a: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98FD6326-21AF-AC4D-B953-DA8A2FCE0F77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35CCE56C-1D33-C640-A52D-CD30AADEC9EC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34679E6E-B551-3341-AEDE-3E093F7BCFEF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FB5A661E-B7F1-D64F-BCD9-A8C93C76D903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DE2CCCE-F555-49B3-9F1A-4043C96BC0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12649200" y="12752092"/>
            <a:ext cx="9183406" cy="1846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15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28F94C-2CF8-4C20-A34A-969626E7C57C}"/>
              </a:ext>
            </a:extLst>
          </p:cNvPr>
          <p:cNvSpPr/>
          <p:nvPr userDrawn="1"/>
        </p:nvSpPr>
        <p:spPr bwMode="white">
          <a:xfrm>
            <a:off x="0" y="10441661"/>
            <a:ext cx="24384000" cy="3274339"/>
          </a:xfrm>
          <a:custGeom>
            <a:avLst/>
            <a:gdLst>
              <a:gd name="connsiteX0" fmla="*/ 24384000 w 24384000"/>
              <a:gd name="connsiteY0" fmla="*/ 0 h 3274339"/>
              <a:gd name="connsiteX1" fmla="*/ 24384000 w 24384000"/>
              <a:gd name="connsiteY1" fmla="*/ 1496339 h 3274339"/>
              <a:gd name="connsiteX2" fmla="*/ 24384000 w 24384000"/>
              <a:gd name="connsiteY2" fmla="*/ 2722803 h 3274339"/>
              <a:gd name="connsiteX3" fmla="*/ 24384000 w 24384000"/>
              <a:gd name="connsiteY3" fmla="*/ 3274339 h 3274339"/>
              <a:gd name="connsiteX4" fmla="*/ 0 w 24384000"/>
              <a:gd name="connsiteY4" fmla="*/ 3274339 h 3274339"/>
              <a:gd name="connsiteX5" fmla="*/ 0 w 24384000"/>
              <a:gd name="connsiteY5" fmla="*/ 1496339 h 3274339"/>
              <a:gd name="connsiteX6" fmla="*/ 21804882 w 24384000"/>
              <a:gd name="connsiteY6" fmla="*/ 1496339 h 32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84000" h="3274339">
                <a:moveTo>
                  <a:pt x="24384000" y="0"/>
                </a:moveTo>
                <a:lnTo>
                  <a:pt x="24384000" y="1496339"/>
                </a:lnTo>
                <a:lnTo>
                  <a:pt x="24384000" y="2722803"/>
                </a:lnTo>
                <a:lnTo>
                  <a:pt x="24384000" y="3274339"/>
                </a:lnTo>
                <a:lnTo>
                  <a:pt x="0" y="3274339"/>
                </a:lnTo>
                <a:lnTo>
                  <a:pt x="0" y="1496339"/>
                </a:lnTo>
                <a:lnTo>
                  <a:pt x="21804882" y="149633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43840" tIns="243840" rIns="243840" bIns="243840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78000" y="4280319"/>
            <a:ext cx="20828000" cy="337736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z="900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Section Title</a:t>
            </a:r>
            <a:endParaRPr dirty="0"/>
          </a:p>
        </p:txBody>
      </p:sp>
      <p:grpSp>
        <p:nvGrpSpPr>
          <p:cNvPr id="10" name="Group 18">
            <a:extLst>
              <a:ext uri="{FF2B5EF4-FFF2-40B4-BE49-F238E27FC236}">
                <a16:creationId xmlns:a16="http://schemas.microsoft.com/office/drawing/2014/main" id="{DC84F796-3E17-2D4E-807B-6B27302F38D0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07518CCD-A309-B044-95CF-FB6C83AACCFA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7FEE7935-AF8E-B747-BA0A-DC62EE7E791F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DD1A3565-E5AE-7E49-BFAA-94F1B3E97D0E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FDE41-9736-460F-8EAD-6988299E71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17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C77AFFF-6283-7E4A-846C-0E288B5DEBBF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DA623-9DF0-574D-8B32-19CBE3F9B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9EA055-8DD4-4E4A-AE80-79112772D4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8" name="Body Level One…">
            <a:extLst>
              <a:ext uri="{FF2B5EF4-FFF2-40B4-BE49-F238E27FC236}">
                <a16:creationId xmlns:a16="http://schemas.microsoft.com/office/drawing/2014/main" id="{9B17A9CB-9F46-4801-B754-89DF178F755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 bwMode="white">
          <a:xfrm>
            <a:off x="1777999" y="4466329"/>
            <a:ext cx="20828001" cy="7471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600"/>
              </a:spcBef>
              <a:defRPr sz="3600" spc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1pPr>
            <a:lvl2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2pPr>
            <a:lvl3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3pPr>
            <a:lvl4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4pPr>
            <a:lvl5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</p:spTree>
    <p:extLst>
      <p:ext uri="{BB962C8B-B14F-4D97-AF65-F5344CB8AC3E}">
        <p14:creationId xmlns:p14="http://schemas.microsoft.com/office/powerpoint/2010/main" val="2533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C77AFFF-6283-7E4A-846C-0E288B5DEBBF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DA623-9DF0-574D-8B32-19CBE3F9B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AF06-7FFE-4018-AD08-045E953EF2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D5CF33EF-9B5F-4725-A171-1B3BAEC053D0}"/>
              </a:ext>
            </a:extLst>
          </p:cNvPr>
          <p:cNvSpPr txBox="1">
            <a:spLocks noGrp="1"/>
          </p:cNvSpPr>
          <p:nvPr>
            <p:ph type="body" sz="half" idx="14" hasCustomPrompt="1"/>
          </p:nvPr>
        </p:nvSpPr>
        <p:spPr bwMode="white">
          <a:xfrm>
            <a:off x="1777999" y="4466329"/>
            <a:ext cx="9591843" cy="74716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200"/>
              </a:spcBef>
              <a:defRPr sz="320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3pPr>
            <a:lvl4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4pPr>
            <a:lvl5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81894BC2-4FDA-453F-B769-F8A63119A3FB}"/>
              </a:ext>
            </a:extLst>
          </p:cNvPr>
          <p:cNvSpPr txBox="1">
            <a:spLocks noGrp="1"/>
          </p:cNvSpPr>
          <p:nvPr>
            <p:ph type="body" sz="half" idx="15" hasCustomPrompt="1"/>
          </p:nvPr>
        </p:nvSpPr>
        <p:spPr bwMode="white">
          <a:xfrm>
            <a:off x="13081000" y="4466329"/>
            <a:ext cx="9591843" cy="74716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200"/>
              </a:spcBef>
              <a:defRPr lang="en-CA" sz="320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>
              <a:defRPr sz="3200">
                <a:latin typeface="Amazon Ember Mono" panose="020B0509020204020204" pitchFamily="49" charset="0"/>
              </a:defRPr>
            </a:lvl2pPr>
            <a:lvl3pPr>
              <a:defRPr sz="3200">
                <a:latin typeface="Amazon Ember Mono" panose="020B0509020204020204" pitchFamily="49" charset="0"/>
              </a:defRPr>
            </a:lvl3pPr>
            <a:lvl4pPr>
              <a:defRPr sz="3200">
                <a:latin typeface="Amazon Ember Mono" panose="020B0509020204020204" pitchFamily="49" charset="0"/>
              </a:defRPr>
            </a:lvl4pPr>
            <a:lvl5pPr>
              <a:defRPr sz="3200">
                <a:latin typeface="Amazon Ember Mono" panose="020B0509020204020204" pitchFamily="49" charset="0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</p:spTree>
    <p:extLst>
      <p:ext uri="{BB962C8B-B14F-4D97-AF65-F5344CB8AC3E}">
        <p14:creationId xmlns:p14="http://schemas.microsoft.com/office/powerpoint/2010/main" val="378383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22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1" y="579022"/>
            <a:ext cx="23304712" cy="1799330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751" y="2378358"/>
            <a:ext cx="23304712" cy="457375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1333"/>
              </a:spcAft>
              <a:defRPr/>
            </a:lvl1pPr>
            <a:lvl2pPr>
              <a:spcAft>
                <a:spcPts val="1333"/>
              </a:spcAft>
              <a:defRPr/>
            </a:lvl2pPr>
            <a:lvl3pPr>
              <a:spcAft>
                <a:spcPts val="1333"/>
              </a:spcAft>
              <a:defRPr/>
            </a:lvl3pPr>
            <a:lvl4pPr>
              <a:spcAft>
                <a:spcPts val="1333"/>
              </a:spcAft>
              <a:defRPr/>
            </a:lvl4pPr>
            <a:lvl5pPr>
              <a:spcAft>
                <a:spcPts val="1333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952176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DB67FE-489B-C94A-8B7A-AE587FE990BE}"/>
              </a:ext>
            </a:extLst>
          </p:cNvPr>
          <p:cNvSpPr txBox="1"/>
          <p:nvPr userDrawn="1"/>
        </p:nvSpPr>
        <p:spPr>
          <a:xfrm>
            <a:off x="361246" y="12949843"/>
            <a:ext cx="71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222F3E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®</a:t>
            </a:r>
            <a:endParaRPr lang="en-US" sz="4237" b="0" i="0" dirty="0">
              <a:solidFill>
                <a:srgbClr val="222F3E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BE468-B1CC-7A45-B817-CA57101A53EE}"/>
              </a:ext>
            </a:extLst>
          </p:cNvPr>
          <p:cNvSpPr txBox="1"/>
          <p:nvPr userDrawn="1"/>
        </p:nvSpPr>
        <p:spPr>
          <a:xfrm>
            <a:off x="699910" y="13022494"/>
            <a:ext cx="74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222F3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2018 Amazon Web Services Inc. or its Affiliates. All rights reserved.</a:t>
            </a:r>
          </a:p>
          <a:p>
            <a:endParaRPr lang="en-US" sz="1800" b="0" i="0" dirty="0">
              <a:solidFill>
                <a:srgbClr val="222F3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39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How_to_U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alpha val="67000"/>
            </a:schemeClr>
          </a:solidFill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spAutoFit/>
          </a:bodyPr>
          <a:lstStyle/>
          <a:p>
            <a:pPr marL="0" marR="0" indent="0" algn="l" defTabSz="1828796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96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7239" y="-7580241"/>
            <a:ext cx="184731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680" dirty="0"/>
          </a:p>
        </p:txBody>
      </p:sp>
      <p:sp>
        <p:nvSpPr>
          <p:cNvPr id="6" name="TextBox 5"/>
          <p:cNvSpPr txBox="1"/>
          <p:nvPr/>
        </p:nvSpPr>
        <p:spPr>
          <a:xfrm>
            <a:off x="19829935" y="16279908"/>
            <a:ext cx="184731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68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62D74-2583-7345-AFE7-9092D34EC9CA}"/>
              </a:ext>
            </a:extLst>
          </p:cNvPr>
          <p:cNvSpPr txBox="1"/>
          <p:nvPr/>
        </p:nvSpPr>
        <p:spPr>
          <a:xfrm>
            <a:off x="914404" y="12806501"/>
            <a:ext cx="11859149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219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</a:t>
            </a:r>
            <a:r>
              <a:rPr lang="en-US" sz="1867" b="0" i="0" dirty="0" smtClean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2020, </a:t>
            </a:r>
            <a:r>
              <a:rPr lang="en-US" sz="1867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Web Services, Inc. or its Affiliates.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10689455" y="274069"/>
            <a:ext cx="13441931" cy="13441931"/>
          </a:xfrm>
          <a:prstGeom prst="ellipse">
            <a:avLst/>
          </a:prstGeom>
          <a:blipFill dpi="0" rotWithShape="1">
            <a:blip r:embed="rId3">
              <a:alphaModFix amt="68000"/>
              <a:extLst>
                <a:ext uri="{BEBA8EAE-BF5A-486C-A8C5-ECC9F3942E4B}">
                  <a14:imgProps xmlns:a14="http://schemas.microsoft.com/office/drawing/2010/main">
                    <a14:imgLayer r:embed="rId4"/>
                  </a14:imgProps>
                </a:ext>
              </a:extLst>
            </a:blip>
            <a:srcRect/>
            <a:stretch>
              <a:fillRect l="-64180" t="3153" r="-34376" b="3256"/>
            </a:stretch>
          </a:blipFill>
          <a:ln>
            <a:noFill/>
          </a:ln>
          <a:effectLst>
            <a:softEdge rad="317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7558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How_to_U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27239" y="-7580241"/>
            <a:ext cx="184731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680" dirty="0"/>
          </a:p>
        </p:txBody>
      </p:sp>
      <p:sp>
        <p:nvSpPr>
          <p:cNvPr id="6" name="TextBox 5"/>
          <p:cNvSpPr txBox="1"/>
          <p:nvPr/>
        </p:nvSpPr>
        <p:spPr>
          <a:xfrm>
            <a:off x="19829935" y="16279908"/>
            <a:ext cx="184731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68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62D74-2583-7345-AFE7-9092D34EC9CA}"/>
              </a:ext>
            </a:extLst>
          </p:cNvPr>
          <p:cNvSpPr txBox="1"/>
          <p:nvPr/>
        </p:nvSpPr>
        <p:spPr>
          <a:xfrm>
            <a:off x="914404" y="12806501"/>
            <a:ext cx="11859149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219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</a:t>
            </a:r>
            <a:r>
              <a:rPr lang="en-US" sz="1867" b="0" i="0" dirty="0" smtClean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2020, </a:t>
            </a:r>
            <a:r>
              <a:rPr lang="en-US" sz="1867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Web Services, Inc. or its Affiliates.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257" y="12577690"/>
            <a:ext cx="2275235" cy="7315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11651981" y="-132726"/>
            <a:ext cx="13441931" cy="13441931"/>
          </a:xfrm>
          <a:prstGeom prst="ellipse">
            <a:avLst/>
          </a:prstGeom>
          <a:blipFill dpi="0" rotWithShape="1">
            <a:blip r:embed="rId4">
              <a:alphaModFix amt="68000"/>
              <a:extLst>
                <a:ext uri="{BEBA8EAE-BF5A-486C-A8C5-ECC9F3942E4B}">
                  <a14:imgProps xmlns:a14="http://schemas.microsoft.com/office/drawing/2010/main">
                    <a14:imgLayer r:embed="rId5"/>
                  </a14:imgProps>
                </a:ext>
              </a:extLst>
            </a:blip>
            <a:srcRect/>
            <a:stretch>
              <a:fillRect l="-64180" t="3153" r="-34376" b="3256"/>
            </a:stretch>
          </a:blipFill>
          <a:ln>
            <a:noFill/>
          </a:ln>
          <a:effectLst>
            <a:softEdge rad="317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9504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Na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7BDA4A-68CB-428D-B4B0-A2A34B8B0173}"/>
              </a:ext>
            </a:extLst>
          </p:cNvPr>
          <p:cNvSpPr/>
          <p:nvPr userDrawn="1"/>
        </p:nvSpPr>
        <p:spPr bwMode="white">
          <a:xfrm flipH="1">
            <a:off x="-1" y="10441661"/>
            <a:ext cx="24384000" cy="3274339"/>
          </a:xfrm>
          <a:custGeom>
            <a:avLst/>
            <a:gdLst>
              <a:gd name="connsiteX0" fmla="*/ 0 w 24384000"/>
              <a:gd name="connsiteY0" fmla="*/ 0 h 3274339"/>
              <a:gd name="connsiteX1" fmla="*/ 0 w 24384000"/>
              <a:gd name="connsiteY1" fmla="*/ 1496339 h 3274339"/>
              <a:gd name="connsiteX2" fmla="*/ 0 w 24384000"/>
              <a:gd name="connsiteY2" fmla="*/ 2722803 h 3274339"/>
              <a:gd name="connsiteX3" fmla="*/ 0 w 24384000"/>
              <a:gd name="connsiteY3" fmla="*/ 3274339 h 3274339"/>
              <a:gd name="connsiteX4" fmla="*/ 24384000 w 24384000"/>
              <a:gd name="connsiteY4" fmla="*/ 3274339 h 3274339"/>
              <a:gd name="connsiteX5" fmla="*/ 24384000 w 24384000"/>
              <a:gd name="connsiteY5" fmla="*/ 1496339 h 3274339"/>
              <a:gd name="connsiteX6" fmla="*/ 2579118 w 24384000"/>
              <a:gd name="connsiteY6" fmla="*/ 1496339 h 32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84000" h="3274339">
                <a:moveTo>
                  <a:pt x="0" y="0"/>
                </a:moveTo>
                <a:lnTo>
                  <a:pt x="0" y="1496339"/>
                </a:lnTo>
                <a:lnTo>
                  <a:pt x="0" y="2722803"/>
                </a:lnTo>
                <a:lnTo>
                  <a:pt x="0" y="3274339"/>
                </a:lnTo>
                <a:lnTo>
                  <a:pt x="24384000" y="3274339"/>
                </a:lnTo>
                <a:lnTo>
                  <a:pt x="24384000" y="1496339"/>
                </a:lnTo>
                <a:lnTo>
                  <a:pt x="2579118" y="149633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43840" tIns="243840" rIns="243840" bIns="243840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4" name="Session ID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763432" y="2239348"/>
            <a:ext cx="20857136" cy="95410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kumimoji="0" sz="3200" kern="0" spc="960" normalizeH="0" dirty="0">
                <a:ln>
                  <a:noFill/>
                </a:ln>
                <a:solidFill>
                  <a:schemeClr val="accent1"/>
                </a:solidFill>
                <a:effectLst/>
                <a:uLnTx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63432" y="3193456"/>
            <a:ext cx="20857136" cy="337736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Presentation Title Here</a:t>
            </a:r>
            <a:endParaRPr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F97F130-6584-1247-911F-3F03C0697C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1763713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28209FA-CFDA-4C45-AF14-3D465FE667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8922841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42E10BA-EFB1-0240-94EF-96EA8C7277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16082463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FF90FDA-0F17-6D47-9F52-164B6A3601E0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C204D2A-C28A-9240-9D64-EEEEAEEB2403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3708C3E-BCEF-C440-B818-0065BF1F9888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5C85149-0CB6-8246-9FA0-3A50F3D8A71F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9" name="AWS_Kickoff_2020_RGB.png">
            <a:extLst>
              <a:ext uri="{FF2B5EF4-FFF2-40B4-BE49-F238E27FC236}">
                <a16:creationId xmlns:a16="http://schemas.microsoft.com/office/drawing/2014/main" id="{28003E02-EF84-184B-8D8C-AFB901372E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867993"/>
            <a:ext cx="9930099" cy="39720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E0404-657C-411A-AB6E-8361C483BAE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99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How_to_U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27239" y="-7580241"/>
            <a:ext cx="184731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680" dirty="0"/>
          </a:p>
        </p:txBody>
      </p:sp>
      <p:sp>
        <p:nvSpPr>
          <p:cNvPr id="6" name="TextBox 5"/>
          <p:cNvSpPr txBox="1"/>
          <p:nvPr/>
        </p:nvSpPr>
        <p:spPr>
          <a:xfrm>
            <a:off x="19829935" y="16279908"/>
            <a:ext cx="184731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68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62D74-2583-7345-AFE7-9092D34EC9CA}"/>
              </a:ext>
            </a:extLst>
          </p:cNvPr>
          <p:cNvSpPr txBox="1"/>
          <p:nvPr/>
        </p:nvSpPr>
        <p:spPr>
          <a:xfrm>
            <a:off x="914404" y="12806501"/>
            <a:ext cx="11859149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219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</a:t>
            </a:r>
            <a:r>
              <a:rPr lang="en-US" sz="1867" b="0" i="0" dirty="0" smtClean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2020, </a:t>
            </a:r>
            <a:r>
              <a:rPr lang="en-US" sz="1867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Web Services, Inc. or its Affiliates.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257" y="12577690"/>
            <a:ext cx="2275235" cy="731517"/>
          </a:xfrm>
          <a:prstGeom prst="rect">
            <a:avLst/>
          </a:prstGeom>
        </p:spPr>
      </p:pic>
      <p:sp>
        <p:nvSpPr>
          <p:cNvPr id="11" name="Oval 10"/>
          <p:cNvSpPr/>
          <p:nvPr userDrawn="1"/>
        </p:nvSpPr>
        <p:spPr>
          <a:xfrm>
            <a:off x="11651981" y="-132726"/>
            <a:ext cx="13441931" cy="13441931"/>
          </a:xfrm>
          <a:prstGeom prst="ellipse">
            <a:avLst/>
          </a:prstGeom>
          <a:blipFill dpi="0" rotWithShape="1">
            <a:blip r:embed="rId4">
              <a:alphaModFix amt="68000"/>
              <a:extLst>
                <a:ext uri="{BEBA8EAE-BF5A-486C-A8C5-ECC9F3942E4B}">
                  <a14:imgProps xmlns:a14="http://schemas.microsoft.com/office/drawing/2010/main">
                    <a14:imgLayer r:embed="rId5"/>
                  </a14:imgProps>
                </a:ext>
              </a:extLst>
            </a:blip>
            <a:srcRect/>
            <a:stretch>
              <a:fillRect l="-64180" t="3153" r="-34376" b="3256"/>
            </a:stretch>
          </a:blipFill>
          <a:ln>
            <a:noFill/>
          </a:ln>
          <a:effectLst>
            <a:softEdge rad="317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1199801"/>
            <a:ext cx="5241213" cy="17010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8257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ow_to_U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27239" y="-7580241"/>
            <a:ext cx="184731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680" dirty="0"/>
          </a:p>
        </p:txBody>
      </p:sp>
      <p:sp>
        <p:nvSpPr>
          <p:cNvPr id="6" name="TextBox 5"/>
          <p:cNvSpPr txBox="1"/>
          <p:nvPr/>
        </p:nvSpPr>
        <p:spPr>
          <a:xfrm>
            <a:off x="19829935" y="16279908"/>
            <a:ext cx="184731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68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62D74-2583-7345-AFE7-9092D34EC9CA}"/>
              </a:ext>
            </a:extLst>
          </p:cNvPr>
          <p:cNvSpPr txBox="1"/>
          <p:nvPr/>
        </p:nvSpPr>
        <p:spPr>
          <a:xfrm>
            <a:off x="914404" y="12806501"/>
            <a:ext cx="11859149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219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</a:t>
            </a:r>
            <a:r>
              <a:rPr lang="en-US" sz="1867" b="0" i="0" dirty="0" smtClean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2020, </a:t>
            </a:r>
            <a:r>
              <a:rPr lang="en-US" sz="1867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Web Services, Inc. or its Affiliates.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256" y="12577690"/>
            <a:ext cx="2275232" cy="7315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11692621" y="-132726"/>
            <a:ext cx="13441931" cy="13441931"/>
          </a:xfrm>
          <a:prstGeom prst="ellipse">
            <a:avLst/>
          </a:prstGeom>
          <a:blipFill dpi="0" rotWithShape="1">
            <a:blip r:embed="rId4">
              <a:alphaModFix amt="24000"/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64180" t="3153" r="-34376" b="3256"/>
            </a:stretch>
          </a:blipFill>
          <a:ln>
            <a:noFill/>
          </a:ln>
          <a:effectLst>
            <a:softEdge rad="444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5246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04" y="306498"/>
            <a:ext cx="21880811" cy="1455309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245" y="2691552"/>
            <a:ext cx="21880811" cy="9477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1981225" indent="-76201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3048038" indent="-609608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12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04" y="306498"/>
            <a:ext cx="21880811" cy="1455309"/>
          </a:xfrm>
        </p:spPr>
        <p:txBody>
          <a:bodyPr>
            <a:normAutofit/>
          </a:bodyPr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04880" y="2840571"/>
            <a:ext cx="10548256" cy="84805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7468" y="2840568"/>
            <a:ext cx="10596035" cy="8479365"/>
          </a:xfrm>
        </p:spPr>
        <p:txBody>
          <a:bodyPr/>
          <a:lstStyle>
            <a:lvl1pPr marL="0" marR="0" indent="0" algn="l" defTabSz="12192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3200" b="1" dirty="0"/>
              <a:t>Lorem ipsum dolor sit </a:t>
            </a:r>
            <a:r>
              <a:rPr lang="en-US" sz="3200" b="1" dirty="0" err="1"/>
              <a:t>amet</a:t>
            </a:r>
            <a:r>
              <a:rPr lang="en-US" sz="3200" b="1" dirty="0"/>
              <a:t>, </a:t>
            </a:r>
            <a:r>
              <a:rPr lang="en-US" sz="3200" b="1" dirty="0" err="1"/>
              <a:t>consectetuer</a:t>
            </a:r>
            <a:r>
              <a:rPr lang="en-US" sz="3200" b="1" dirty="0"/>
              <a:t> </a:t>
            </a:r>
            <a:r>
              <a:rPr lang="en-US" sz="3200" b="1" dirty="0" err="1"/>
              <a:t>adipiscing</a:t>
            </a:r>
            <a:r>
              <a:rPr lang="en-US" sz="3200" b="1" dirty="0"/>
              <a:t> </a:t>
            </a:r>
            <a:r>
              <a:rPr lang="en-US" sz="3200" b="1" dirty="0" err="1"/>
              <a:t>elit</a:t>
            </a:r>
            <a:r>
              <a:rPr lang="en-US" sz="3200" b="1" dirty="0"/>
              <a:t>, </a:t>
            </a:r>
            <a:r>
              <a:rPr lang="en-US" sz="3200" b="1" dirty="0" err="1"/>
              <a:t>sed</a:t>
            </a:r>
            <a:r>
              <a:rPr lang="en-US" sz="3200" b="1" dirty="0"/>
              <a:t> </a:t>
            </a:r>
            <a:r>
              <a:rPr lang="en-US" sz="3200" b="1" dirty="0" err="1"/>
              <a:t>diam</a:t>
            </a:r>
            <a:r>
              <a:rPr lang="en-US" sz="3200" b="1" dirty="0"/>
              <a:t> </a:t>
            </a:r>
            <a:r>
              <a:rPr lang="en-US" sz="3200" b="1" dirty="0" err="1"/>
              <a:t>nonummy</a:t>
            </a:r>
            <a:r>
              <a:rPr lang="en-US" sz="3200" b="1" dirty="0"/>
              <a:t> </a:t>
            </a:r>
            <a:r>
              <a:rPr lang="en-US" sz="3200" b="1" dirty="0" err="1"/>
              <a:t>nibh</a:t>
            </a:r>
            <a:r>
              <a:rPr lang="en-US" sz="3200" b="1" dirty="0"/>
              <a:t> </a:t>
            </a:r>
            <a:r>
              <a:rPr lang="en-US" sz="3200" b="1" dirty="0" err="1"/>
              <a:t>euismod</a:t>
            </a:r>
            <a:r>
              <a:rPr lang="en-US" sz="3200" b="1" dirty="0"/>
              <a:t> </a:t>
            </a:r>
            <a:r>
              <a:rPr lang="en-US" sz="3200" b="1" dirty="0" err="1"/>
              <a:t>tincidunt</a:t>
            </a:r>
            <a:r>
              <a:rPr lang="en-US" sz="3200" b="1" dirty="0"/>
              <a:t> </a:t>
            </a:r>
            <a:r>
              <a:rPr lang="en-US" sz="3200" b="1" dirty="0" err="1"/>
              <a:t>ut</a:t>
            </a:r>
            <a:r>
              <a:rPr lang="en-US" sz="3200" b="1" dirty="0"/>
              <a:t> </a:t>
            </a:r>
            <a:r>
              <a:rPr lang="en-US" sz="3200" b="1" dirty="0" err="1"/>
              <a:t>laoreet</a:t>
            </a:r>
            <a:r>
              <a:rPr lang="en-US" sz="3200" b="1" dirty="0"/>
              <a:t> dolore magna </a:t>
            </a:r>
            <a:r>
              <a:rPr lang="en-US" sz="3200" b="1" dirty="0" err="1"/>
              <a:t>aliquam</a:t>
            </a:r>
            <a:r>
              <a:rPr lang="en-US" sz="3200" b="1" dirty="0"/>
              <a:t> </a:t>
            </a:r>
            <a:r>
              <a:rPr lang="en-US" sz="3200" b="1" dirty="0" err="1"/>
              <a:t>erat</a:t>
            </a:r>
            <a:r>
              <a:rPr lang="en-US" sz="3200" b="1" dirty="0"/>
              <a:t> </a:t>
            </a:r>
            <a:r>
              <a:rPr lang="en-US" sz="3200" b="1" dirty="0" err="1"/>
              <a:t>volutpat</a:t>
            </a:r>
            <a:r>
              <a:rPr lang="en-US" sz="3200" b="1" dirty="0"/>
              <a:t>. </a:t>
            </a:r>
          </a:p>
          <a:p>
            <a:endParaRPr lang="en-US" sz="3200" b="1" dirty="0"/>
          </a:p>
          <a:p>
            <a:r>
              <a:rPr lang="en-US" sz="3200" b="1" dirty="0"/>
              <a:t>Lorem ipsum dolor sit </a:t>
            </a:r>
            <a:r>
              <a:rPr lang="en-US" sz="3200" b="1" dirty="0" err="1"/>
              <a:t>amet</a:t>
            </a:r>
            <a:r>
              <a:rPr lang="en-US" sz="3200" b="1" dirty="0"/>
              <a:t>, </a:t>
            </a:r>
            <a:r>
              <a:rPr lang="en-US" sz="3200" b="1" dirty="0" err="1"/>
              <a:t>consectetuer</a:t>
            </a:r>
            <a:r>
              <a:rPr lang="en-US" sz="3200" b="1" dirty="0"/>
              <a:t> </a:t>
            </a:r>
            <a:r>
              <a:rPr lang="en-US" sz="3200" b="1" dirty="0" err="1"/>
              <a:t>adipiscing</a:t>
            </a:r>
            <a:r>
              <a:rPr lang="en-US" sz="3200" b="1" dirty="0"/>
              <a:t> </a:t>
            </a:r>
            <a:r>
              <a:rPr lang="en-US" sz="3200" b="1" dirty="0" err="1"/>
              <a:t>elit</a:t>
            </a:r>
            <a:r>
              <a:rPr lang="en-US" sz="3200" b="1" dirty="0"/>
              <a:t>, </a:t>
            </a:r>
            <a:r>
              <a:rPr lang="en-US" sz="3200" b="1" dirty="0" err="1"/>
              <a:t>sed</a:t>
            </a:r>
            <a:r>
              <a:rPr lang="en-US" sz="3200" b="1" dirty="0"/>
              <a:t> </a:t>
            </a:r>
            <a:r>
              <a:rPr lang="en-US" sz="3200" b="1" dirty="0" err="1"/>
              <a:t>diam</a:t>
            </a:r>
            <a:r>
              <a:rPr lang="en-US" sz="3200" b="1" dirty="0"/>
              <a:t> </a:t>
            </a:r>
            <a:r>
              <a:rPr lang="en-US" sz="3200" b="1" dirty="0" err="1"/>
              <a:t>nonummy</a:t>
            </a:r>
            <a:r>
              <a:rPr lang="en-US" sz="3200" b="1" dirty="0"/>
              <a:t> </a:t>
            </a:r>
            <a:r>
              <a:rPr lang="en-US" sz="3200" b="1" dirty="0" err="1"/>
              <a:t>nibh</a:t>
            </a:r>
            <a:r>
              <a:rPr lang="en-US" sz="3200" b="1" dirty="0"/>
              <a:t> </a:t>
            </a:r>
            <a:r>
              <a:rPr lang="en-US" sz="3200" b="1" dirty="0" err="1"/>
              <a:t>euismod</a:t>
            </a:r>
            <a:r>
              <a:rPr lang="en-US" sz="3200" b="1" dirty="0"/>
              <a:t> </a:t>
            </a:r>
            <a:r>
              <a:rPr lang="en-US" sz="3200" b="1" dirty="0" err="1"/>
              <a:t>tincidunt</a:t>
            </a:r>
            <a:r>
              <a:rPr lang="en-US" sz="3200" b="1" dirty="0"/>
              <a:t> </a:t>
            </a:r>
            <a:r>
              <a:rPr lang="en-US" sz="3200" b="1" dirty="0" err="1"/>
              <a:t>ut</a:t>
            </a:r>
            <a:r>
              <a:rPr lang="en-US" sz="3200" b="1" dirty="0"/>
              <a:t> </a:t>
            </a:r>
            <a:r>
              <a:rPr lang="en-US" sz="3200" b="1" dirty="0" err="1"/>
              <a:t>laoreet</a:t>
            </a:r>
            <a:r>
              <a:rPr lang="en-US" sz="3200" b="1" dirty="0"/>
              <a:t> dolore magna </a:t>
            </a:r>
            <a:r>
              <a:rPr lang="en-US" sz="3200" b="1" dirty="0" err="1"/>
              <a:t>aliquam</a:t>
            </a:r>
            <a:r>
              <a:rPr lang="en-US" sz="3200" b="1" dirty="0"/>
              <a:t> </a:t>
            </a:r>
            <a:r>
              <a:rPr lang="en-US" sz="3200" b="1" dirty="0" err="1"/>
              <a:t>erat</a:t>
            </a:r>
            <a:r>
              <a:rPr lang="en-US" sz="3200" b="1" dirty="0"/>
              <a:t> </a:t>
            </a:r>
            <a:r>
              <a:rPr lang="en-US" sz="3200" b="1" dirty="0" err="1"/>
              <a:t>volutpat</a:t>
            </a:r>
            <a:r>
              <a:rPr lang="en-US" sz="3200" b="1" dirty="0"/>
              <a:t>. </a:t>
            </a:r>
          </a:p>
          <a:p>
            <a:endParaRPr lang="en-US" sz="3200" b="1" dirty="0"/>
          </a:p>
          <a:p>
            <a:r>
              <a:rPr lang="en-US" sz="3200" b="1" dirty="0"/>
              <a:t>Lorem ipsum dolor sit </a:t>
            </a:r>
            <a:r>
              <a:rPr lang="en-US" sz="3200" b="1" dirty="0" err="1"/>
              <a:t>amet</a:t>
            </a:r>
            <a:r>
              <a:rPr lang="en-US" sz="3200" b="1" dirty="0"/>
              <a:t>, </a:t>
            </a:r>
            <a:r>
              <a:rPr lang="en-US" sz="3200" b="1" dirty="0" err="1"/>
              <a:t>consectetuer</a:t>
            </a:r>
            <a:r>
              <a:rPr lang="en-US" sz="3200" b="1" dirty="0"/>
              <a:t> </a:t>
            </a:r>
            <a:r>
              <a:rPr lang="en-US" sz="3200" b="1" dirty="0" err="1"/>
              <a:t>adipiscing</a:t>
            </a:r>
            <a:r>
              <a:rPr lang="en-US" sz="3200" b="1" dirty="0"/>
              <a:t> </a:t>
            </a:r>
            <a:r>
              <a:rPr lang="en-US" sz="3200" b="1" dirty="0" err="1"/>
              <a:t>elit</a:t>
            </a:r>
            <a:r>
              <a:rPr lang="en-US" sz="3200" b="1" dirty="0"/>
              <a:t>, </a:t>
            </a:r>
            <a:r>
              <a:rPr lang="en-US" sz="3200" b="1" dirty="0" err="1"/>
              <a:t>sed</a:t>
            </a:r>
            <a:r>
              <a:rPr lang="en-US" sz="3200" b="1" dirty="0"/>
              <a:t> </a:t>
            </a:r>
            <a:r>
              <a:rPr lang="en-US" sz="3200" b="1" dirty="0" err="1"/>
              <a:t>diam</a:t>
            </a:r>
            <a:r>
              <a:rPr lang="en-US" sz="3200" b="1" dirty="0"/>
              <a:t> </a:t>
            </a:r>
            <a:r>
              <a:rPr lang="en-US" sz="3200" b="1" dirty="0" err="1"/>
              <a:t>nonummy</a:t>
            </a:r>
            <a:r>
              <a:rPr lang="en-US" sz="3200" b="1" dirty="0"/>
              <a:t> </a:t>
            </a:r>
            <a:r>
              <a:rPr lang="en-US" sz="3200" b="1" dirty="0" err="1"/>
              <a:t>nibh</a:t>
            </a:r>
            <a:r>
              <a:rPr lang="en-US" sz="3200" b="1" dirty="0"/>
              <a:t> </a:t>
            </a:r>
            <a:r>
              <a:rPr lang="en-US" sz="3200" b="1" dirty="0" err="1"/>
              <a:t>euismod</a:t>
            </a:r>
            <a:r>
              <a:rPr lang="en-US" sz="3200" b="1" dirty="0"/>
              <a:t> </a:t>
            </a:r>
            <a:r>
              <a:rPr lang="en-US" sz="3200" b="1" dirty="0" err="1"/>
              <a:t>tincidunt</a:t>
            </a:r>
            <a:r>
              <a:rPr lang="en-US" sz="3200" b="1" dirty="0"/>
              <a:t> </a:t>
            </a:r>
            <a:r>
              <a:rPr lang="en-US" sz="3200" b="1" dirty="0" err="1"/>
              <a:t>ut</a:t>
            </a:r>
            <a:r>
              <a:rPr lang="en-US" sz="3200" b="1" dirty="0"/>
              <a:t> </a:t>
            </a:r>
            <a:r>
              <a:rPr lang="en-US" sz="3200" b="1" dirty="0" err="1"/>
              <a:t>laoreet</a:t>
            </a:r>
            <a:r>
              <a:rPr lang="en-US" sz="3200" b="1" dirty="0"/>
              <a:t> dolore magna </a:t>
            </a:r>
            <a:r>
              <a:rPr lang="en-US" sz="3200" b="1" dirty="0" err="1"/>
              <a:t>aliquam</a:t>
            </a:r>
            <a:r>
              <a:rPr lang="en-US" sz="3200" b="1" dirty="0"/>
              <a:t> </a:t>
            </a:r>
            <a:r>
              <a:rPr lang="en-US" sz="3200" b="1" dirty="0" err="1"/>
              <a:t>erat</a:t>
            </a:r>
            <a:r>
              <a:rPr lang="en-US" sz="3200" b="1" dirty="0"/>
              <a:t> </a:t>
            </a:r>
            <a:r>
              <a:rPr lang="en-US" sz="3200" b="1" dirty="0" err="1"/>
              <a:t>volutpat</a:t>
            </a:r>
            <a:r>
              <a:rPr lang="en-US" sz="3200" b="1" dirty="0"/>
              <a:t>. </a:t>
            </a:r>
          </a:p>
          <a:p>
            <a:endParaRPr lang="en-US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379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04" y="306498"/>
            <a:ext cx="21880811" cy="1455309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7468" y="2985444"/>
            <a:ext cx="7564968" cy="838105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097561" y="2985444"/>
            <a:ext cx="7564968" cy="838105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13735" y="2985444"/>
            <a:ext cx="5337373" cy="44771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13735" y="8211669"/>
            <a:ext cx="5337373" cy="31548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89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104" y="306498"/>
            <a:ext cx="21880811" cy="1455309"/>
          </a:xfrm>
        </p:spPr>
        <p:txBody>
          <a:bodyPr>
            <a:normAutofit/>
          </a:bodyPr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7468" y="2985444"/>
            <a:ext cx="13539411" cy="838105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097561" y="2985444"/>
            <a:ext cx="7564968" cy="838105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75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04" y="306498"/>
            <a:ext cx="21880811" cy="1455309"/>
          </a:xfrm>
        </p:spPr>
        <p:txBody>
          <a:bodyPr>
            <a:normAutofit/>
          </a:bodyPr>
          <a:lstStyle>
            <a:lvl1pPr>
              <a:defRPr sz="7467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7468" y="2985444"/>
            <a:ext cx="21881448" cy="88969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351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24384000" cy="137159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98104" y="306498"/>
            <a:ext cx="21880811" cy="1455309"/>
          </a:xfrm>
        </p:spPr>
        <p:txBody>
          <a:bodyPr>
            <a:normAutofit/>
          </a:bodyPr>
          <a:lstStyle>
            <a:lvl1pPr>
              <a:defRPr sz="7467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71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04" y="306498"/>
            <a:ext cx="21880811" cy="14553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77789" y="4170699"/>
            <a:ext cx="3381648" cy="2530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13829" y="4170699"/>
            <a:ext cx="3381648" cy="2530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849869" y="4170699"/>
            <a:ext cx="3381648" cy="2530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485912" y="4170699"/>
            <a:ext cx="3381648" cy="2530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77789" y="7828296"/>
            <a:ext cx="3381648" cy="2530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13829" y="7828296"/>
            <a:ext cx="3381648" cy="2530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849869" y="7828296"/>
            <a:ext cx="3381648" cy="2530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8485912" y="7828296"/>
            <a:ext cx="3381648" cy="2530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268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04" y="306496"/>
            <a:ext cx="21880811" cy="14538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98103" y="3077636"/>
            <a:ext cx="21881464" cy="833966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552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E05EBE87-CFD7-415A-9CD3-2F5B8B17421C}"/>
              </a:ext>
            </a:extLst>
          </p:cNvPr>
          <p:cNvSpPr/>
          <p:nvPr userDrawn="1"/>
        </p:nvSpPr>
        <p:spPr bwMode="white">
          <a:xfrm>
            <a:off x="-88902" y="-1"/>
            <a:ext cx="8229601" cy="1371600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3CB29-C91B-4B35-BE91-BE273A5AC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81635" y="1778000"/>
            <a:ext cx="6362388" cy="10160000"/>
          </a:xfrm>
          <a:ln w="12700">
            <a:miter lim="400000"/>
          </a:ln>
        </p:spPr>
        <p:txBody>
          <a:bodyPr lIns="243840" tIns="243840" rIns="243840" bIns="243840" anchor="ctr">
            <a:noAutofit/>
          </a:bodyPr>
          <a:lstStyle>
            <a:lvl1pPr>
              <a:lnSpc>
                <a:spcPct val="100000"/>
              </a:lnSpc>
              <a:defRPr kumimoji="0" lang="en-CA" spc="400" normalizeH="0" dirty="0">
                <a:ln>
                  <a:noFill/>
                </a:ln>
                <a:solidFill>
                  <a:schemeClr val="tx1"/>
                </a:solidFill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AF8B1-CC5D-4419-8023-65B57AD144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9E0938-3602-4E8B-A7D6-AA3D89B806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9903970" y="1778000"/>
            <a:ext cx="12716759" cy="10160000"/>
          </a:xfrm>
          <a:ln w="12700">
            <a:miter lim="400000"/>
          </a:ln>
        </p:spPr>
        <p:txBody>
          <a:bodyPr lIns="0" tIns="0" rIns="0" bIns="0" anchor="ctr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15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04" y="306496"/>
            <a:ext cx="21880811" cy="1453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97467" y="2823634"/>
            <a:ext cx="21882101" cy="907626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90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04" y="306496"/>
            <a:ext cx="21880811" cy="14538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97467" y="2823634"/>
            <a:ext cx="21882101" cy="907626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27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104" y="306496"/>
            <a:ext cx="21880811" cy="14538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97467" y="2823634"/>
            <a:ext cx="21882101" cy="907626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318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3CB3A7-FF22-4EFF-9EA1-8AD8DE5F3F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763270" y="445759"/>
            <a:ext cx="20857460" cy="26511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B2EEC-950E-4FEE-BF88-5309961EA1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373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A14DB0-0D84-244D-A647-5584532F3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85F3E0E-380C-4C81-BE24-4C3F304A6C3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6743" y="5090160"/>
            <a:ext cx="20830845" cy="6862570"/>
          </a:xfrm>
          <a:ln w="12700">
            <a:miter lim="400000"/>
          </a:ln>
        </p:spPr>
        <p:txBody>
          <a:bodyPr lIns="0" tIns="0" rIns="0" bIns="0"/>
          <a:lstStyle>
            <a:lvl2pPr>
              <a:defRPr lang="en-CA" dirty="0"/>
            </a:lvl2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FE85BE-19F9-47C8-A983-64B131CDDF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17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60A132-37D9-8541-882C-0CFE13699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6197E4-3C28-4137-BF34-3D88A447F9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C172AC9D-DE10-4E9F-8131-F3986F7DCD2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 bwMode="white">
          <a:xfrm>
            <a:off x="1778000" y="5090160"/>
            <a:ext cx="9525000" cy="6847840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93AFA4F3-D242-4B50-934C-85B3D3A4E5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3081001" y="5091390"/>
            <a:ext cx="9525000" cy="686133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</p:spTree>
    <p:extLst>
      <p:ext uri="{BB962C8B-B14F-4D97-AF65-F5344CB8AC3E}">
        <p14:creationId xmlns:p14="http://schemas.microsoft.com/office/powerpoint/2010/main" val="39993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5971-2E05-4322-8E26-0047CBB9E8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FA3ACA2E-597D-4874-8419-7515AB4332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6743" y="3963478"/>
            <a:ext cx="20830845" cy="7989252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3B985-4E9E-4D5A-86BE-79A5DC0FC6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790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BE3CAD4-D77B-4D75-A2B5-868F0413E4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16243299" y="1"/>
            <a:ext cx="8140701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38037-EB74-4907-BA0A-6C2977A1A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799" y="2504840"/>
            <a:ext cx="12700230" cy="265112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290E9E4-FC04-4693-B28C-23304D896F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9799" y="5244109"/>
            <a:ext cx="12700230" cy="579769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4036A84-2050-41B9-B9AF-EF3BBA1DA7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79798" y="12752092"/>
            <a:ext cx="12700229" cy="1846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300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BE3CAD4-D77B-4D75-A2B5-868F0413E4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12192001" y="1"/>
            <a:ext cx="12192000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38037-EB74-4907-BA0A-6C2977A1A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799" y="2504840"/>
            <a:ext cx="8648931" cy="265112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0F7898C-5CD8-471A-896A-56BFABF805F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79798" y="12752092"/>
            <a:ext cx="8648931" cy="1846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3F7C670-763E-4EFD-978F-33E1C615446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9799" y="5244109"/>
            <a:ext cx="8648931" cy="579769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</p:spTree>
    <p:extLst>
      <p:ext uri="{BB962C8B-B14F-4D97-AF65-F5344CB8AC3E}">
        <p14:creationId xmlns:p14="http://schemas.microsoft.com/office/powerpoint/2010/main" val="4023210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93E2E0-EDA0-4941-86CC-60F3C599B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9893030" y="12752092"/>
            <a:ext cx="11939576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 bwMode="white">
          <a:xfrm>
            <a:off x="1763270" y="445759"/>
            <a:ext cx="2085746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CA" dirty="0"/>
              <a:t>Header Text Here</a:t>
            </a:r>
            <a:endParaRPr dirty="0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F3F126F-E708-4641-B473-1741408A0576}"/>
              </a:ext>
            </a:extLst>
          </p:cNvPr>
          <p:cNvGrpSpPr/>
          <p:nvPr userDrawn="1"/>
        </p:nvGrpSpPr>
        <p:grpSpPr bwMode="white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3F07FC-5EF1-D74B-BACA-A78A040999D6}"/>
                </a:ext>
              </a:extLst>
            </p:cNvPr>
            <p:cNvSpPr/>
            <p:nvPr/>
          </p:nvSpPr>
          <p:spPr bwMode="white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4E1E914D-4423-3746-82B3-9ED72B834355}"/>
                </a:ext>
              </a:extLst>
            </p:cNvPr>
            <p:cNvSpPr/>
            <p:nvPr/>
          </p:nvSpPr>
          <p:spPr bwMode="white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8DB08C8-4A59-9444-809D-793D6EC7092E}"/>
                </a:ext>
              </a:extLst>
            </p:cNvPr>
            <p:cNvSpPr/>
            <p:nvPr/>
          </p:nvSpPr>
          <p:spPr bwMode="white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Body Level One…">
            <a:extLst>
              <a:ext uri="{FF2B5EF4-FFF2-40B4-BE49-F238E27FC236}">
                <a16:creationId xmlns:a16="http://schemas.microsoft.com/office/drawing/2014/main" id="{A879312E-8F02-48AD-9ED6-BEE171E9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white">
          <a:xfrm>
            <a:off x="1763269" y="3200400"/>
            <a:ext cx="20857461" cy="875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3" r:id="rId2"/>
    <p:sldLayoutId id="2147483673" r:id="rId3"/>
    <p:sldLayoutId id="2147483675" r:id="rId4"/>
    <p:sldLayoutId id="2147483677" r:id="rId5"/>
    <p:sldLayoutId id="2147483685" r:id="rId6"/>
    <p:sldLayoutId id="2147483678" r:id="rId7"/>
    <p:sldLayoutId id="2147483687" r:id="rId8"/>
    <p:sldLayoutId id="2147483688" r:id="rId9"/>
    <p:sldLayoutId id="2147483690" r:id="rId10"/>
    <p:sldLayoutId id="2147483691" r:id="rId11"/>
    <p:sldLayoutId id="2147483692" r:id="rId12"/>
    <p:sldLayoutId id="2147483694" r:id="rId13"/>
    <p:sldLayoutId id="2147483695" r:id="rId14"/>
    <p:sldLayoutId id="2147483698" r:id="rId15"/>
    <p:sldLayoutId id="2147483701" r:id="rId16"/>
    <p:sldLayoutId id="2147483726" r:id="rId17"/>
    <p:sldLayoutId id="2147483811" r:id="rId18"/>
    <p:sldLayoutId id="2147483728" r:id="rId19"/>
    <p:sldLayoutId id="2147483729" r:id="rId20"/>
    <p:sldLayoutId id="2147483780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marR="0" indent="0" algn="l" defTabSz="182879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400" baseline="0">
          <a:solidFill>
            <a:schemeClr val="bg1"/>
          </a:solidFill>
          <a:uFillTx/>
          <a:latin typeface="+mj-lt"/>
          <a:ea typeface="Amazon Ember Light"/>
          <a:cs typeface="Amazon Ember Light"/>
          <a:sym typeface="Amazon Ember Light"/>
        </a:defRPr>
      </a:lvl1pPr>
      <a:lvl2pPr marL="0" marR="0" indent="0" algn="l" defTabSz="182879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2pPr>
      <a:lvl3pPr marL="0" marR="0" indent="0" algn="l" defTabSz="182879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3pPr>
      <a:lvl4pPr marL="0" marR="0" indent="0" algn="l" defTabSz="182879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4pPr>
      <a:lvl5pPr marL="0" marR="0" indent="0" algn="l" defTabSz="182879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5pPr>
      <a:lvl6pPr marL="0" marR="0" indent="0" algn="l" defTabSz="182879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6pPr>
      <a:lvl7pPr marL="0" marR="0" indent="0" algn="l" defTabSz="182879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7pPr>
      <a:lvl8pPr marL="0" marR="0" indent="0" algn="l" defTabSz="182879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8pPr>
      <a:lvl9pPr marL="0" marR="0" indent="0" algn="l" defTabSz="182879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9pPr>
    </p:titleStyle>
    <p:bodyStyle>
      <a:lvl1pPr marL="0" marR="0" indent="0" algn="l" defTabSz="1828796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40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1pPr>
      <a:lvl2pPr marL="458788" marR="0" indent="0" algn="l" defTabSz="1828796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6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2pPr>
      <a:lvl3pPr marL="919162" marR="0" indent="0" algn="l" defTabSz="1828796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3pPr>
      <a:lvl4pPr marL="1377950" marR="0" indent="0" algn="l" defTabSz="1828796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4pPr>
      <a:lvl5pPr marL="1838325" marR="0" indent="0" algn="l" defTabSz="1828796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5pPr>
      <a:lvl6pPr marL="3363394" marR="0" indent="-620201" algn="l" defTabSz="1828796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6pPr>
      <a:lvl7pPr marL="3912034" marR="0" indent="-620202" algn="l" defTabSz="1828796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7pPr>
      <a:lvl8pPr marL="4460673" marR="0" indent="-620202" algn="l" defTabSz="1828796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8pPr>
      <a:lvl9pPr marL="5009314" marR="0" indent="-620202" algn="l" defTabSz="1828796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9pPr>
    </p:bodyStyle>
    <p:otherStyle>
      <a:lvl1pPr marL="0" marR="0" indent="0" algn="r" defTabSz="18286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1pPr>
      <a:lvl2pPr marL="0" marR="0" indent="548606" algn="r" defTabSz="18286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2pPr>
      <a:lvl3pPr marL="0" marR="0" indent="1097212" algn="r" defTabSz="18286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3pPr>
      <a:lvl4pPr marL="0" marR="0" indent="1645817" algn="r" defTabSz="18286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4pPr>
      <a:lvl5pPr marL="0" marR="0" indent="2194424" algn="r" defTabSz="18286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5pPr>
      <a:lvl6pPr marL="0" marR="0" indent="2743031" algn="r" defTabSz="18286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6pPr>
      <a:lvl7pPr marL="0" marR="0" indent="3291635" algn="r" defTabSz="18286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7pPr>
      <a:lvl8pPr marL="0" marR="0" indent="3840241" algn="r" defTabSz="18286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8pPr>
      <a:lvl9pPr marL="0" marR="0" indent="4388848" algn="r" defTabSz="18286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0.png"/><Relationship Id="rId18" Type="http://schemas.openxmlformats.org/officeDocument/2006/relationships/image" Target="../media/image48.svg"/><Relationship Id="rId26" Type="http://schemas.openxmlformats.org/officeDocument/2006/relationships/image" Target="../media/image64.svg"/><Relationship Id="rId3" Type="http://schemas.openxmlformats.org/officeDocument/2006/relationships/image" Target="../media/image23.png"/><Relationship Id="rId21" Type="http://schemas.openxmlformats.org/officeDocument/2006/relationships/image" Target="../media/image21.png"/><Relationship Id="rId7" Type="http://schemas.openxmlformats.org/officeDocument/2006/relationships/image" Target="../media/image27.png"/><Relationship Id="rId12" Type="http://schemas.openxmlformats.org/officeDocument/2006/relationships/image" Target="../media/image44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8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svg"/><Relationship Id="rId11" Type="http://schemas.openxmlformats.org/officeDocument/2006/relationships/image" Target="../media/image15.png"/><Relationship Id="rId24" Type="http://schemas.openxmlformats.org/officeDocument/2006/relationships/image" Target="../media/image68.svg"/><Relationship Id="rId5" Type="http://schemas.openxmlformats.org/officeDocument/2006/relationships/image" Target="../media/image24.png"/><Relationship Id="rId15" Type="http://schemas.openxmlformats.org/officeDocument/2006/relationships/image" Target="../media/image22.png"/><Relationship Id="rId23" Type="http://schemas.openxmlformats.org/officeDocument/2006/relationships/image" Target="../media/image28.png"/><Relationship Id="rId10" Type="http://schemas.openxmlformats.org/officeDocument/2006/relationships/image" Target="../media/image42.svg"/><Relationship Id="rId19" Type="http://schemas.openxmlformats.org/officeDocument/2006/relationships/image" Target="../media/image19.png"/><Relationship Id="rId4" Type="http://schemas.openxmlformats.org/officeDocument/2006/relationships/image" Target="../media/image60.svg"/><Relationship Id="rId9" Type="http://schemas.openxmlformats.org/officeDocument/2006/relationships/image" Target="../media/image14.png"/><Relationship Id="rId14" Type="http://schemas.openxmlformats.org/officeDocument/2006/relationships/image" Target="../media/image54.svg"/><Relationship Id="rId22" Type="http://schemas.openxmlformats.org/officeDocument/2006/relationships/image" Target="../media/image5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86.svg"/><Relationship Id="rId18" Type="http://schemas.openxmlformats.org/officeDocument/2006/relationships/image" Target="../media/image42.png"/><Relationship Id="rId3" Type="http://schemas.openxmlformats.org/officeDocument/2006/relationships/image" Target="../media/image35.png"/><Relationship Id="rId21" Type="http://schemas.openxmlformats.org/officeDocument/2006/relationships/image" Target="../media/image92.svg"/><Relationship Id="rId7" Type="http://schemas.openxmlformats.org/officeDocument/2006/relationships/image" Target="../media/image80.svg"/><Relationship Id="rId12" Type="http://schemas.openxmlformats.org/officeDocument/2006/relationships/image" Target="../media/image40.png"/><Relationship Id="rId17" Type="http://schemas.openxmlformats.org/officeDocument/2006/relationships/image" Target="../media/image88.svg"/><Relationship Id="rId25" Type="http://schemas.openxmlformats.org/officeDocument/2006/relationships/image" Target="../media/image96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84.svg"/><Relationship Id="rId24" Type="http://schemas.openxmlformats.org/officeDocument/2006/relationships/image" Target="../media/image45.png"/><Relationship Id="rId5" Type="http://schemas.openxmlformats.org/officeDocument/2006/relationships/image" Target="../media/image78.svg"/><Relationship Id="rId15" Type="http://schemas.openxmlformats.org/officeDocument/2006/relationships/image" Target="../media/image28.svg"/><Relationship Id="rId23" Type="http://schemas.openxmlformats.org/officeDocument/2006/relationships/image" Target="../media/image94.svg"/><Relationship Id="rId10" Type="http://schemas.openxmlformats.org/officeDocument/2006/relationships/image" Target="../media/image39.png"/><Relationship Id="rId19" Type="http://schemas.openxmlformats.org/officeDocument/2006/relationships/image" Target="../media/image90.svg"/><Relationship Id="rId4" Type="http://schemas.openxmlformats.org/officeDocument/2006/relationships/image" Target="../media/image36.png"/><Relationship Id="rId9" Type="http://schemas.openxmlformats.org/officeDocument/2006/relationships/image" Target="../media/image82.svg"/><Relationship Id="rId14" Type="http://schemas.openxmlformats.org/officeDocument/2006/relationships/image" Target="../media/image26.png"/><Relationship Id="rId2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8.svg"/><Relationship Id="rId18" Type="http://schemas.openxmlformats.org/officeDocument/2006/relationships/image" Target="../media/image50.png"/><Relationship Id="rId3" Type="http://schemas.openxmlformats.org/officeDocument/2006/relationships/image" Target="../media/image80.svg"/><Relationship Id="rId21" Type="http://schemas.openxmlformats.org/officeDocument/2006/relationships/image" Target="../media/image90.svg"/><Relationship Id="rId7" Type="http://schemas.openxmlformats.org/officeDocument/2006/relationships/image" Target="../media/image84.svg"/><Relationship Id="rId12" Type="http://schemas.openxmlformats.org/officeDocument/2006/relationships/image" Target="../media/image26.png"/><Relationship Id="rId17" Type="http://schemas.openxmlformats.org/officeDocument/2006/relationships/image" Target="../media/image78.svg"/><Relationship Id="rId2" Type="http://schemas.openxmlformats.org/officeDocument/2006/relationships/image" Target="../media/image37.png"/><Relationship Id="rId16" Type="http://schemas.openxmlformats.org/officeDocument/2006/relationships/image" Target="../media/image36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5" Type="http://schemas.openxmlformats.org/officeDocument/2006/relationships/image" Target="../media/image113.svg"/><Relationship Id="rId23" Type="http://schemas.openxmlformats.org/officeDocument/2006/relationships/image" Target="../media/image117.svg"/><Relationship Id="rId10" Type="http://schemas.openxmlformats.org/officeDocument/2006/relationships/image" Target="../media/image41.png"/><Relationship Id="rId19" Type="http://schemas.openxmlformats.org/officeDocument/2006/relationships/image" Target="../media/image115.svg"/><Relationship Id="rId4" Type="http://schemas.openxmlformats.org/officeDocument/2006/relationships/image" Target="../media/image38.png"/><Relationship Id="rId9" Type="http://schemas.openxmlformats.org/officeDocument/2006/relationships/image" Target="../media/image92.svg"/><Relationship Id="rId14" Type="http://schemas.openxmlformats.org/officeDocument/2006/relationships/image" Target="../media/image49.png"/><Relationship Id="rId2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9.png"/><Relationship Id="rId18" Type="http://schemas.openxmlformats.org/officeDocument/2006/relationships/image" Target="../media/image56.svg"/><Relationship Id="rId26" Type="http://schemas.openxmlformats.org/officeDocument/2006/relationships/image" Target="../media/image64.svg"/><Relationship Id="rId3" Type="http://schemas.openxmlformats.org/officeDocument/2006/relationships/image" Target="../media/image14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image" Target="../media/image50.svg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svg"/><Relationship Id="rId11" Type="http://schemas.openxmlformats.org/officeDocument/2006/relationships/image" Target="../media/image18.png"/><Relationship Id="rId24" Type="http://schemas.openxmlformats.org/officeDocument/2006/relationships/image" Target="../media/image62.sv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28" Type="http://schemas.openxmlformats.org/officeDocument/2006/relationships/image" Target="../media/image28.svg"/><Relationship Id="rId10" Type="http://schemas.openxmlformats.org/officeDocument/2006/relationships/image" Target="../media/image48.svg"/><Relationship Id="rId19" Type="http://schemas.openxmlformats.org/officeDocument/2006/relationships/image" Target="../media/image22.png"/><Relationship Id="rId4" Type="http://schemas.openxmlformats.org/officeDocument/2006/relationships/image" Target="../media/image42.svg"/><Relationship Id="rId9" Type="http://schemas.openxmlformats.org/officeDocument/2006/relationships/image" Target="../media/image17.png"/><Relationship Id="rId14" Type="http://schemas.openxmlformats.org/officeDocument/2006/relationships/image" Target="../media/image52.svg"/><Relationship Id="rId22" Type="http://schemas.openxmlformats.org/officeDocument/2006/relationships/image" Target="../media/image60.svg"/><Relationship Id="rId27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17.png"/><Relationship Id="rId18" Type="http://schemas.openxmlformats.org/officeDocument/2006/relationships/image" Target="../media/image60.svg"/><Relationship Id="rId26" Type="http://schemas.openxmlformats.org/officeDocument/2006/relationships/image" Target="../media/image44.svg"/><Relationship Id="rId3" Type="http://schemas.openxmlformats.org/officeDocument/2006/relationships/image" Target="../media/image22.png"/><Relationship Id="rId21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56.svg"/><Relationship Id="rId17" Type="http://schemas.openxmlformats.org/officeDocument/2006/relationships/image" Target="../media/image23.png"/><Relationship Id="rId25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2.sv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svg"/><Relationship Id="rId11" Type="http://schemas.openxmlformats.org/officeDocument/2006/relationships/image" Target="../media/image21.png"/><Relationship Id="rId24" Type="http://schemas.openxmlformats.org/officeDocument/2006/relationships/image" Target="../media/image28.svg"/><Relationship Id="rId5" Type="http://schemas.openxmlformats.org/officeDocument/2006/relationships/image" Target="../media/image16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28" Type="http://schemas.openxmlformats.org/officeDocument/2006/relationships/image" Target="../media/image54.svg"/><Relationship Id="rId10" Type="http://schemas.openxmlformats.org/officeDocument/2006/relationships/image" Target="../media/image42.svg"/><Relationship Id="rId19" Type="http://schemas.openxmlformats.org/officeDocument/2006/relationships/image" Target="../media/image24.png"/><Relationship Id="rId4" Type="http://schemas.openxmlformats.org/officeDocument/2006/relationships/image" Target="../media/image58.svg"/><Relationship Id="rId9" Type="http://schemas.openxmlformats.org/officeDocument/2006/relationships/image" Target="../media/image14.png"/><Relationship Id="rId14" Type="http://schemas.openxmlformats.org/officeDocument/2006/relationships/image" Target="../media/image48.svg"/><Relationship Id="rId22" Type="http://schemas.openxmlformats.org/officeDocument/2006/relationships/image" Target="../media/image64.svg"/><Relationship Id="rId27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4.png"/><Relationship Id="rId18" Type="http://schemas.openxmlformats.org/officeDocument/2006/relationships/image" Target="../media/image52.svg"/><Relationship Id="rId26" Type="http://schemas.openxmlformats.org/officeDocument/2006/relationships/image" Target="../media/image54.svg"/><Relationship Id="rId3" Type="http://schemas.openxmlformats.org/officeDocument/2006/relationships/image" Target="../media/image21.png"/><Relationship Id="rId21" Type="http://schemas.openxmlformats.org/officeDocument/2006/relationships/image" Target="../media/image27.png"/><Relationship Id="rId7" Type="http://schemas.openxmlformats.org/officeDocument/2006/relationships/image" Target="../media/image24.png"/><Relationship Id="rId12" Type="http://schemas.openxmlformats.org/officeDocument/2006/relationships/image" Target="../media/image64.svg"/><Relationship Id="rId17" Type="http://schemas.openxmlformats.org/officeDocument/2006/relationships/image" Target="../media/image19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8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svg"/><Relationship Id="rId11" Type="http://schemas.openxmlformats.org/officeDocument/2006/relationships/image" Target="../media/image25.png"/><Relationship Id="rId24" Type="http://schemas.openxmlformats.org/officeDocument/2006/relationships/image" Target="../media/image44.svg"/><Relationship Id="rId5" Type="http://schemas.openxmlformats.org/officeDocument/2006/relationships/image" Target="../media/image23.png"/><Relationship Id="rId15" Type="http://schemas.openxmlformats.org/officeDocument/2006/relationships/image" Target="../media/image17.png"/><Relationship Id="rId23" Type="http://schemas.openxmlformats.org/officeDocument/2006/relationships/image" Target="../media/image15.png"/><Relationship Id="rId10" Type="http://schemas.openxmlformats.org/officeDocument/2006/relationships/image" Target="../media/image58.svg"/><Relationship Id="rId19" Type="http://schemas.openxmlformats.org/officeDocument/2006/relationships/image" Target="../media/image28.png"/><Relationship Id="rId4" Type="http://schemas.openxmlformats.org/officeDocument/2006/relationships/image" Target="../media/image56.svg"/><Relationship Id="rId9" Type="http://schemas.openxmlformats.org/officeDocument/2006/relationships/image" Target="../media/image22.png"/><Relationship Id="rId14" Type="http://schemas.openxmlformats.org/officeDocument/2006/relationships/image" Target="../media/image42.svg"/><Relationship Id="rId22" Type="http://schemas.openxmlformats.org/officeDocument/2006/relationships/image" Target="../media/image6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0.png"/><Relationship Id="rId18" Type="http://schemas.openxmlformats.org/officeDocument/2006/relationships/image" Target="../media/image48.svg"/><Relationship Id="rId26" Type="http://schemas.openxmlformats.org/officeDocument/2006/relationships/image" Target="../media/image64.svg"/><Relationship Id="rId3" Type="http://schemas.openxmlformats.org/officeDocument/2006/relationships/image" Target="../media/image23.png"/><Relationship Id="rId21" Type="http://schemas.openxmlformats.org/officeDocument/2006/relationships/image" Target="../media/image21.png"/><Relationship Id="rId7" Type="http://schemas.openxmlformats.org/officeDocument/2006/relationships/image" Target="../media/image27.png"/><Relationship Id="rId12" Type="http://schemas.openxmlformats.org/officeDocument/2006/relationships/image" Target="../media/image44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8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svg"/><Relationship Id="rId11" Type="http://schemas.openxmlformats.org/officeDocument/2006/relationships/image" Target="../media/image15.png"/><Relationship Id="rId24" Type="http://schemas.openxmlformats.org/officeDocument/2006/relationships/image" Target="../media/image68.svg"/><Relationship Id="rId5" Type="http://schemas.openxmlformats.org/officeDocument/2006/relationships/image" Target="../media/image24.png"/><Relationship Id="rId15" Type="http://schemas.openxmlformats.org/officeDocument/2006/relationships/image" Target="../media/image22.png"/><Relationship Id="rId23" Type="http://schemas.openxmlformats.org/officeDocument/2006/relationships/image" Target="../media/image28.png"/><Relationship Id="rId10" Type="http://schemas.openxmlformats.org/officeDocument/2006/relationships/image" Target="../media/image42.svg"/><Relationship Id="rId19" Type="http://schemas.openxmlformats.org/officeDocument/2006/relationships/image" Target="../media/image19.png"/><Relationship Id="rId4" Type="http://schemas.openxmlformats.org/officeDocument/2006/relationships/image" Target="../media/image60.svg"/><Relationship Id="rId9" Type="http://schemas.openxmlformats.org/officeDocument/2006/relationships/image" Target="../media/image14.png"/><Relationship Id="rId14" Type="http://schemas.openxmlformats.org/officeDocument/2006/relationships/image" Target="../media/image54.svg"/><Relationship Id="rId22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 txBox="1">
            <a:spLocks/>
          </p:cNvSpPr>
          <p:nvPr/>
        </p:nvSpPr>
        <p:spPr>
          <a:xfrm>
            <a:off x="596848" y="9921240"/>
            <a:ext cx="10539195" cy="26471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Tx/>
              <a:buNone/>
              <a:defRPr sz="1813" b="0" i="0" kern="1200">
                <a:solidFill>
                  <a:schemeClr val="tx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20" indent="-285739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13" b="0" i="0" kern="1200">
                <a:solidFill>
                  <a:schemeClr val="tx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2954" indent="-228591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625" b="0" i="0" kern="1200">
                <a:solidFill>
                  <a:schemeClr val="tx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136" indent="-228591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375" b="0" i="0" kern="1200">
                <a:solidFill>
                  <a:schemeClr val="tx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318" indent="-228591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187" b="0" i="0" kern="1200">
                <a:solidFill>
                  <a:schemeClr val="tx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500" indent="-228591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2" indent="-228591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67"/>
            <a:endParaRPr lang="en-US" sz="4835" dirty="0">
              <a:solidFill>
                <a:srgbClr val="F2F3F3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204417" y="5140143"/>
            <a:ext cx="19975171" cy="2284029"/>
          </a:xfrm>
          <a:prstGeom prst="rect">
            <a:avLst/>
          </a:prstGeom>
        </p:spPr>
        <p:txBody>
          <a:bodyPr anchor="ctr"/>
          <a:lstStyle>
            <a:lvl1pPr marL="0" indent="0" algn="l" defTabSz="457182" rtl="0" eaLnBrk="1" latinLnBrk="0" hangingPunct="1">
              <a:spcBef>
                <a:spcPct val="20000"/>
              </a:spcBef>
              <a:buFontTx/>
              <a:buNone/>
              <a:defRPr sz="1813" b="0" i="0" kern="1200">
                <a:solidFill>
                  <a:schemeClr val="tx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20" indent="-285739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13" b="0" i="0" kern="1200">
                <a:solidFill>
                  <a:schemeClr val="tx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2954" indent="-228591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625" b="0" i="0" kern="1200">
                <a:solidFill>
                  <a:schemeClr val="tx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136" indent="-228591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375" b="0" i="0" kern="1200">
                <a:solidFill>
                  <a:schemeClr val="tx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318" indent="-228591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187" b="0" i="0" kern="1200">
                <a:solidFill>
                  <a:schemeClr val="tx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500" indent="-228591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2" indent="-228591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67"/>
            <a:r>
              <a:rPr lang="en-US" sz="8533" b="1" dirty="0" err="1" smtClean="0">
                <a:solidFill>
                  <a:srgbClr val="FF9900"/>
                </a:solidFill>
              </a:rPr>
              <a:t>SageMaker</a:t>
            </a:r>
            <a:r>
              <a:rPr lang="en-US" sz="8533" b="1" dirty="0" smtClean="0">
                <a:solidFill>
                  <a:srgbClr val="FF9900"/>
                </a:solidFill>
              </a:rPr>
              <a:t> Security Best Practices</a:t>
            </a:r>
          </a:p>
          <a:p>
            <a:pPr algn="ctr" defTabSz="1219167"/>
            <a:r>
              <a:rPr lang="en-US" sz="8533" b="1" dirty="0" smtClean="0">
                <a:solidFill>
                  <a:srgbClr val="FF9900"/>
                </a:solidFill>
              </a:rPr>
              <a:t>Brief</a:t>
            </a:r>
            <a:endParaRPr lang="en-US" sz="8533" b="1" dirty="0">
              <a:solidFill>
                <a:srgbClr val="FF99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14114" y="1170733"/>
            <a:ext cx="4534789" cy="2720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83" y="1160600"/>
            <a:ext cx="8494240" cy="27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DC5F29-71B9-9940-9028-19A6838AA663}"/>
              </a:ext>
            </a:extLst>
          </p:cNvPr>
          <p:cNvSpPr txBox="1"/>
          <p:nvPr/>
        </p:nvSpPr>
        <p:spPr>
          <a:xfrm>
            <a:off x="594813" y="289422"/>
            <a:ext cx="2363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56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training job VPC deployment with Network Isolation </a:t>
            </a:r>
            <a:endParaRPr lang="en-US" sz="5600" dirty="0">
              <a:solidFill>
                <a:srgbClr val="FFFFFF"/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  <p:pic>
        <p:nvPicPr>
          <p:cNvPr id="58" name="Graphic 35">
            <a:extLst>
              <a:ext uri="{FF2B5EF4-FFF2-40B4-BE49-F238E27FC236}">
                <a16:creationId xmlns:a16="http://schemas.microsoft.com/office/drawing/2014/main" id="{EC8BD375-3A30-FF48-9FC8-D7437F5C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81663" y="11484727"/>
            <a:ext cx="939800" cy="9398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3892018" y="12366882"/>
            <a:ext cx="214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S3 bucket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DE089536-C5C7-474C-B17C-80DA7EB5D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69443" y="11838332"/>
            <a:ext cx="939800" cy="939800"/>
          </a:xfrm>
          <a:prstGeom prst="rect">
            <a:avLst/>
          </a:prstGeom>
        </p:spPr>
      </p:pic>
      <p:pic>
        <p:nvPicPr>
          <p:cNvPr id="106" name="Graphic 15">
            <a:extLst>
              <a:ext uri="{FF2B5EF4-FFF2-40B4-BE49-F238E27FC236}">
                <a16:creationId xmlns:a16="http://schemas.microsoft.com/office/drawing/2014/main" id="{C2DDD43C-C51B-D143-B787-42E740A21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513748" y="9746892"/>
            <a:ext cx="939800" cy="9398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5114440" y="4286177"/>
            <a:ext cx="2963660" cy="44205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Private subnet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D4F0FC7-668E-E64B-A231-B1E7896F3CB6}"/>
              </a:ext>
            </a:extLst>
          </p:cNvPr>
          <p:cNvSpPr/>
          <p:nvPr/>
        </p:nvSpPr>
        <p:spPr>
          <a:xfrm>
            <a:off x="670881" y="2028382"/>
            <a:ext cx="8475782" cy="107610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Customer Account</a:t>
            </a:r>
          </a:p>
        </p:txBody>
      </p:sp>
      <p:cxnSp>
        <p:nvCxnSpPr>
          <p:cNvPr id="112" name="Straight Connector 111"/>
          <p:cNvCxnSpPr>
            <a:stCxn id="78" idx="2"/>
            <a:endCxn id="106" idx="0"/>
          </p:cNvCxnSpPr>
          <p:nvPr/>
        </p:nvCxnSpPr>
        <p:spPr>
          <a:xfrm>
            <a:off x="2522422" y="6752576"/>
            <a:ext cx="2461226" cy="2994316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346697" y="2759880"/>
            <a:ext cx="7065410" cy="740710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ln w="0"/>
                <a:solidFill>
                  <a:schemeClr val="bg1"/>
                </a:solidFill>
              </a:rPr>
              <a:t>Customer VPC</a:t>
            </a:r>
          </a:p>
        </p:txBody>
      </p:sp>
      <p:pic>
        <p:nvPicPr>
          <p:cNvPr id="114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346697" y="2759882"/>
            <a:ext cx="660400" cy="660400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5004240" y="3566887"/>
            <a:ext cx="3199300" cy="5366703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Availability Zone 2</a:t>
            </a:r>
          </a:p>
        </p:txBody>
      </p:sp>
      <p:pic>
        <p:nvPicPr>
          <p:cNvPr id="116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113348" y="4286173"/>
            <a:ext cx="548640" cy="54864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599334" y="3546372"/>
            <a:ext cx="3318278" cy="540106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Availability Zone 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1783853" y="4286176"/>
            <a:ext cx="2963660" cy="4420501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Private subnet</a:t>
            </a:r>
          </a:p>
        </p:txBody>
      </p:sp>
      <p:pic>
        <p:nvPicPr>
          <p:cNvPr id="120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783853" y="4286173"/>
            <a:ext cx="548640" cy="548640"/>
          </a:xfrm>
          <a:prstGeom prst="rect">
            <a:avLst/>
          </a:prstGeom>
        </p:spPr>
      </p:pic>
      <p:pic>
        <p:nvPicPr>
          <p:cNvPr id="132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5968785" y="9779018"/>
            <a:ext cx="939800" cy="939800"/>
          </a:xfrm>
          <a:prstGeom prst="rect">
            <a:avLst/>
          </a:prstGeom>
        </p:spPr>
      </p:pic>
      <p:cxnSp>
        <p:nvCxnSpPr>
          <p:cNvPr id="133" name="Straight Connector 132"/>
          <p:cNvCxnSpPr>
            <a:stCxn id="184" idx="1"/>
            <a:endCxn id="78" idx="3"/>
          </p:cNvCxnSpPr>
          <p:nvPr/>
        </p:nvCxnSpPr>
        <p:spPr>
          <a:xfrm flipH="1" flipV="1">
            <a:off x="2992322" y="6282676"/>
            <a:ext cx="8619975" cy="1709419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600291" y="9757746"/>
            <a:ext cx="939800" cy="939800"/>
          </a:xfrm>
          <a:prstGeom prst="rect">
            <a:avLst/>
          </a:prstGeom>
        </p:spPr>
      </p:pic>
      <p:cxnSp>
        <p:nvCxnSpPr>
          <p:cNvPr id="138" name="Straight Connector 137"/>
          <p:cNvCxnSpPr>
            <a:stCxn id="183" idx="3"/>
            <a:endCxn id="137" idx="0"/>
          </p:cNvCxnSpPr>
          <p:nvPr/>
        </p:nvCxnSpPr>
        <p:spPr>
          <a:xfrm>
            <a:off x="12552097" y="7057852"/>
            <a:ext cx="1518094" cy="2699894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77" idx="2"/>
            <a:endCxn id="106" idx="0"/>
          </p:cNvCxnSpPr>
          <p:nvPr/>
        </p:nvCxnSpPr>
        <p:spPr>
          <a:xfrm flipH="1">
            <a:off x="4983648" y="6752574"/>
            <a:ext cx="2378785" cy="2994318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200" idx="1"/>
            <a:endCxn id="77" idx="3"/>
          </p:cNvCxnSpPr>
          <p:nvPr/>
        </p:nvCxnSpPr>
        <p:spPr>
          <a:xfrm flipH="1" flipV="1">
            <a:off x="7832333" y="6282674"/>
            <a:ext cx="8622625" cy="1707141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97" idx="1"/>
            <a:endCxn id="132" idx="0"/>
          </p:cNvCxnSpPr>
          <p:nvPr/>
        </p:nvCxnSpPr>
        <p:spPr>
          <a:xfrm flipH="1">
            <a:off x="16438685" y="7055572"/>
            <a:ext cx="1465443" cy="2723446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Graphic 48">
            <a:extLst>
              <a:ext uri="{FF2B5EF4-FFF2-40B4-BE49-F238E27FC236}">
                <a16:creationId xmlns:a16="http://schemas.microsoft.com/office/drawing/2014/main" id="{C479E131-CAE3-B74A-B95D-A24EEB0BA4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793483" y="2018453"/>
            <a:ext cx="660400" cy="660400"/>
          </a:xfrm>
          <a:prstGeom prst="rect">
            <a:avLst/>
          </a:prstGeom>
        </p:spPr>
      </p:pic>
      <p:pic>
        <p:nvPicPr>
          <p:cNvPr id="170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453883" y="4430264"/>
            <a:ext cx="660400" cy="660400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0453886" y="4413855"/>
            <a:ext cx="10316058" cy="6581017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ln w="0"/>
                <a:solidFill>
                  <a:schemeClr val="bg1"/>
                </a:solidFill>
              </a:rPr>
              <a:t>SageMaker Platform VPC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D4F0FC7-668E-E64B-A231-B1E7896F3CB6}"/>
              </a:ext>
            </a:extLst>
          </p:cNvPr>
          <p:cNvSpPr/>
          <p:nvPr/>
        </p:nvSpPr>
        <p:spPr>
          <a:xfrm>
            <a:off x="9778071" y="2018453"/>
            <a:ext cx="11514388" cy="1077102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SageMaker Service Account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8942985" y="6887693"/>
            <a:ext cx="3532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Internet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Gateway</a:t>
            </a:r>
          </a:p>
        </p:txBody>
      </p:sp>
      <p:pic>
        <p:nvPicPr>
          <p:cNvPr id="174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0239438" y="6145145"/>
            <a:ext cx="939800" cy="939800"/>
          </a:xfrm>
          <a:prstGeom prst="rect">
            <a:avLst/>
          </a:prstGeom>
        </p:spPr>
      </p:pic>
      <p:pic>
        <p:nvPicPr>
          <p:cNvPr id="175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2086232" y="6145642"/>
            <a:ext cx="939800" cy="939800"/>
          </a:xfrm>
          <a:prstGeom prst="rect">
            <a:avLst/>
          </a:prstGeom>
        </p:spPr>
      </p:pic>
      <p:cxnSp>
        <p:nvCxnSpPr>
          <p:cNvPr id="176" name="Straight Connector 175"/>
          <p:cNvCxnSpPr>
            <a:stCxn id="174" idx="3"/>
            <a:endCxn id="175" idx="1"/>
          </p:cNvCxnSpPr>
          <p:nvPr/>
        </p:nvCxnSpPr>
        <p:spPr>
          <a:xfrm>
            <a:off x="21179240" y="6615045"/>
            <a:ext cx="906993" cy="497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75" idx="2"/>
            <a:endCxn id="94" idx="3"/>
          </p:cNvCxnSpPr>
          <p:nvPr/>
        </p:nvCxnSpPr>
        <p:spPr>
          <a:xfrm flipH="1">
            <a:off x="19208615" y="7085442"/>
            <a:ext cx="3347517" cy="4516177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98" idx="3"/>
            <a:endCxn id="174" idx="1"/>
          </p:cNvCxnSpPr>
          <p:nvPr/>
        </p:nvCxnSpPr>
        <p:spPr>
          <a:xfrm flipV="1">
            <a:off x="18843928" y="6615047"/>
            <a:ext cx="1395510" cy="1374770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raphic 135">
            <a:extLst>
              <a:ext uri="{FF2B5EF4-FFF2-40B4-BE49-F238E27FC236}">
                <a16:creationId xmlns:a16="http://schemas.microsoft.com/office/drawing/2014/main" id="{C19987B1-DB3A-1640-994D-BCB81FCC1AE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5593259" y="5001695"/>
            <a:ext cx="4108963" cy="3983980"/>
          </a:xfrm>
          <a:prstGeom prst="rect">
            <a:avLst/>
          </a:prstGeom>
        </p:spPr>
      </p:pic>
      <p:pic>
        <p:nvPicPr>
          <p:cNvPr id="180" name="Graphic 135">
            <a:extLst>
              <a:ext uri="{FF2B5EF4-FFF2-40B4-BE49-F238E27FC236}">
                <a16:creationId xmlns:a16="http://schemas.microsoft.com/office/drawing/2014/main" id="{C19987B1-DB3A-1640-994D-BCB81FCC1AE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0753687" y="5017324"/>
            <a:ext cx="4108963" cy="3968353"/>
          </a:xfrm>
          <a:prstGeom prst="rect">
            <a:avLst/>
          </a:prstGeom>
        </p:spPr>
      </p:pic>
      <p:pic>
        <p:nvPicPr>
          <p:cNvPr id="182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3061467" y="7522195"/>
            <a:ext cx="939800" cy="939800"/>
          </a:xfrm>
          <a:prstGeom prst="rect">
            <a:avLst/>
          </a:prstGeom>
        </p:spPr>
      </p:pic>
      <p:pic>
        <p:nvPicPr>
          <p:cNvPr id="183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1612297" y="6587952"/>
            <a:ext cx="939800" cy="939800"/>
          </a:xfrm>
          <a:prstGeom prst="rect">
            <a:avLst/>
          </a:prstGeom>
        </p:spPr>
      </p:pic>
      <p:pic>
        <p:nvPicPr>
          <p:cNvPr id="184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1612297" y="7522195"/>
            <a:ext cx="939800" cy="939800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1754668" y="7361414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 agent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1217522" y="8971134"/>
            <a:ext cx="3165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Training instance 1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6052723" y="8977748"/>
            <a:ext cx="3165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Training instance 2</a:t>
            </a:r>
          </a:p>
        </p:txBody>
      </p:sp>
      <p:pic>
        <p:nvPicPr>
          <p:cNvPr id="197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7904128" y="6585672"/>
            <a:ext cx="939800" cy="939800"/>
          </a:xfrm>
          <a:prstGeom prst="rect">
            <a:avLst/>
          </a:prstGeom>
        </p:spPr>
      </p:pic>
      <p:pic>
        <p:nvPicPr>
          <p:cNvPr id="198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7904128" y="7519915"/>
            <a:ext cx="939800" cy="939800"/>
          </a:xfrm>
          <a:prstGeom prst="rect">
            <a:avLst/>
          </a:prstGeom>
        </p:spPr>
      </p:pic>
      <p:pic>
        <p:nvPicPr>
          <p:cNvPr id="200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6454958" y="7519915"/>
            <a:ext cx="939800" cy="93980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5126448" y="7348249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agent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6597330" y="7359134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 agent</a:t>
            </a:r>
          </a:p>
        </p:txBody>
      </p:sp>
      <p:cxnSp>
        <p:nvCxnSpPr>
          <p:cNvPr id="211" name="Straight Connector 210"/>
          <p:cNvCxnSpPr>
            <a:stCxn id="182" idx="3"/>
            <a:endCxn id="174" idx="1"/>
          </p:cNvCxnSpPr>
          <p:nvPr/>
        </p:nvCxnSpPr>
        <p:spPr>
          <a:xfrm flipV="1">
            <a:off x="14001267" y="6615047"/>
            <a:ext cx="6238172" cy="1377050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004240" y="10664924"/>
            <a:ext cx="1" cy="705701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4293499" y="2636514"/>
            <a:ext cx="1987753" cy="1135482"/>
          </a:xfrm>
          <a:prstGeom prst="rect">
            <a:avLst/>
          </a:prstGeom>
          <a:noFill/>
          <a:ln w="127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723" hangingPunct="1"/>
            <a:r>
              <a:rPr lang="en-US" sz="2400" kern="1200">
                <a:solidFill>
                  <a:srgbClr val="FFFFFF"/>
                </a:solidFill>
                <a:latin typeface="Amazon Ember"/>
              </a:rPr>
              <a:t>Control Plane</a:t>
            </a:r>
            <a:endParaRPr lang="en-US" sz="2400" kern="1200" dirty="0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E4B180B-66C8-134C-9780-D82E60B76CCD}"/>
              </a:ext>
            </a:extLst>
          </p:cNvPr>
          <p:cNvSpPr/>
          <p:nvPr/>
        </p:nvSpPr>
        <p:spPr>
          <a:xfrm>
            <a:off x="1946278" y="5719687"/>
            <a:ext cx="5998234" cy="112643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4293499" y="9733232"/>
            <a:ext cx="1984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Algorithm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ENIs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(no egress)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3220693" y="5772677"/>
            <a:ext cx="353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Data ENIs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E4B180B-66C8-134C-9780-D82E60B76CCD}"/>
              </a:ext>
            </a:extLst>
          </p:cNvPr>
          <p:cNvSpPr/>
          <p:nvPr/>
        </p:nvSpPr>
        <p:spPr>
          <a:xfrm>
            <a:off x="13010097" y="9648706"/>
            <a:ext cx="4537731" cy="112643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7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892533" y="5812774"/>
            <a:ext cx="939800" cy="939800"/>
          </a:xfrm>
          <a:prstGeom prst="rect">
            <a:avLst/>
          </a:prstGeom>
        </p:spPr>
      </p:pic>
      <p:pic>
        <p:nvPicPr>
          <p:cNvPr id="78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052522" y="5812776"/>
            <a:ext cx="939800" cy="939800"/>
          </a:xfrm>
          <a:prstGeom prst="rect">
            <a:avLst/>
          </a:prstGeom>
        </p:spPr>
      </p:pic>
      <p:cxnSp>
        <p:nvCxnSpPr>
          <p:cNvPr id="85" name="Straight Connector 84"/>
          <p:cNvCxnSpPr>
            <a:endCxn id="87" idx="3"/>
          </p:cNvCxnSpPr>
          <p:nvPr/>
        </p:nvCxnSpPr>
        <p:spPr>
          <a:xfrm flipH="1">
            <a:off x="13442781" y="3771996"/>
            <a:ext cx="1844595" cy="2247627"/>
          </a:xfrm>
          <a:prstGeom prst="line">
            <a:avLst/>
          </a:prstGeom>
          <a:noFill/>
          <a:ln w="12700" cmpd="sng">
            <a:solidFill>
              <a:schemeClr val="accent3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5287376" y="3771996"/>
            <a:ext cx="1704111" cy="2247627"/>
          </a:xfrm>
          <a:prstGeom prst="line">
            <a:avLst/>
          </a:prstGeom>
          <a:noFill/>
          <a:ln w="12700" cmpd="sng">
            <a:solidFill>
              <a:schemeClr val="accent3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2173555" y="5700040"/>
            <a:ext cx="1269226" cy="639166"/>
          </a:xfrm>
          <a:prstGeom prst="rect">
            <a:avLst/>
          </a:prstGeom>
          <a:noFill/>
          <a:ln w="127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Platform agents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6991487" y="5681771"/>
            <a:ext cx="1269226" cy="639166"/>
          </a:xfrm>
          <a:prstGeom prst="rect">
            <a:avLst/>
          </a:prstGeom>
          <a:noFill/>
          <a:ln w="127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Platform agents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0316418" y="6426735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Algorithm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0321887" y="7350527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agent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3670684" y="5321020"/>
            <a:ext cx="3165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Training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Job 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6635978" y="6430699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Algorithm</a:t>
            </a:r>
          </a:p>
        </p:txBody>
      </p:sp>
      <p:pic>
        <p:nvPicPr>
          <p:cNvPr id="94" name="Graphic 29">
            <a:extLst>
              <a:ext uri="{FF2B5EF4-FFF2-40B4-BE49-F238E27FC236}">
                <a16:creationId xmlns:a16="http://schemas.microsoft.com/office/drawing/2014/main" id="{4994548E-B041-504E-B148-6A1CB65E45B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8259308" y="11126965"/>
            <a:ext cx="949307" cy="9493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7675785" y="12021695"/>
            <a:ext cx="214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CloudWatch Logs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4687668" y="10141703"/>
            <a:ext cx="35327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VPC Endpoints</a:t>
            </a:r>
          </a:p>
        </p:txBody>
      </p:sp>
      <p:pic>
        <p:nvPicPr>
          <p:cNvPr id="68" name="Graphic 48">
            <a:extLst>
              <a:ext uri="{FF2B5EF4-FFF2-40B4-BE49-F238E27FC236}">
                <a16:creationId xmlns:a16="http://schemas.microsoft.com/office/drawing/2014/main" id="{92B37CBF-CB75-C046-9DC2-24FE4B9B44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70881" y="2029251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7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DC5F29-71B9-9940-9028-19A6838AA663}"/>
              </a:ext>
            </a:extLst>
          </p:cNvPr>
          <p:cNvSpPr txBox="1"/>
          <p:nvPr/>
        </p:nvSpPr>
        <p:spPr>
          <a:xfrm>
            <a:off x="594813" y="289424"/>
            <a:ext cx="2363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5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Specifying VPC configurations</a:t>
            </a:r>
            <a:endParaRPr lang="en-US" sz="5400" dirty="0">
              <a:solidFill>
                <a:srgbClr val="FFFFFF"/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B369178-DF3D-B244-B14D-71DFA53DD9EB}"/>
              </a:ext>
            </a:extLst>
          </p:cNvPr>
          <p:cNvSpPr txBox="1">
            <a:spLocks/>
          </p:cNvSpPr>
          <p:nvPr/>
        </p:nvSpPr>
        <p:spPr>
          <a:xfrm>
            <a:off x="3094173" y="6691624"/>
            <a:ext cx="6940537" cy="1127760"/>
          </a:xfrm>
          <a:prstGeom prst="rect">
            <a:avLst/>
          </a:prstGeom>
        </p:spPr>
        <p:txBody>
          <a:bodyPr/>
          <a:lstStyle>
            <a:lvl1pPr marL="0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1pPr>
            <a:lvl2pPr marL="458788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2pPr>
            <a:lvl3pPr marL="919162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3pPr>
            <a:lvl4pPr marL="1377950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4pPr>
            <a:lvl5pPr marL="1838325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5pPr>
            <a:lvl6pPr marL="3363394" marR="0" indent="-620201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6pPr>
            <a:lvl7pPr marL="3912034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7pPr>
            <a:lvl8pPr marL="4460673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8pPr>
            <a:lvl9pPr marL="5009314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9pPr>
          </a:lstStyle>
          <a:p>
            <a:pPr marL="0" lvl="1" hangingPunct="1"/>
            <a:r>
              <a:rPr lang="en-US" sz="4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 Job (SageMaker SDK)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B369178-DF3D-B244-B14D-71DFA53DD9EB}"/>
              </a:ext>
            </a:extLst>
          </p:cNvPr>
          <p:cNvSpPr txBox="1">
            <a:spLocks/>
          </p:cNvSpPr>
          <p:nvPr/>
        </p:nvSpPr>
        <p:spPr>
          <a:xfrm>
            <a:off x="15052309" y="6691624"/>
            <a:ext cx="6940537" cy="1127760"/>
          </a:xfrm>
          <a:prstGeom prst="rect">
            <a:avLst/>
          </a:prstGeom>
        </p:spPr>
        <p:txBody>
          <a:bodyPr/>
          <a:lstStyle>
            <a:lvl1pPr marL="0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1pPr>
            <a:lvl2pPr marL="458788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2pPr>
            <a:lvl3pPr marL="919162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3pPr>
            <a:lvl4pPr marL="1377950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4pPr>
            <a:lvl5pPr marL="1838325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5pPr>
            <a:lvl6pPr marL="3363394" marR="0" indent="-620201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6pPr>
            <a:lvl7pPr marL="3912034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7pPr>
            <a:lvl8pPr marL="4460673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8pPr>
            <a:lvl9pPr marL="5009314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9pPr>
          </a:lstStyle>
          <a:p>
            <a:pPr marL="0" lvl="1" hangingPunct="1"/>
            <a:r>
              <a:rPr lang="en-US" sz="4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Hosting (Boto3)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957" y="7557921"/>
            <a:ext cx="11478577" cy="5883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" y="7568987"/>
            <a:ext cx="11478577" cy="58726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73945" y="2012475"/>
            <a:ext cx="8797564" cy="452431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"Resources": {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notebookInstance</a:t>
            </a:r>
            <a:r>
              <a:rPr lang="en-US" sz="2400" dirty="0">
                <a:solidFill>
                  <a:schemeClr val="bg1"/>
                </a:solidFill>
              </a:rPr>
              <a:t>": {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"Properties": {</a:t>
            </a:r>
          </a:p>
          <a:p>
            <a:r>
              <a:rPr lang="en-US" sz="2400" dirty="0">
                <a:solidFill>
                  <a:srgbClr val="FFFF00"/>
                </a:solidFill>
              </a:rPr>
              <a:t>                </a:t>
            </a:r>
            <a:r>
              <a:rPr lang="en-US" sz="2400" dirty="0">
                <a:solidFill>
                  <a:schemeClr val="accent2"/>
                </a:solidFill>
              </a:rPr>
              <a:t>"</a:t>
            </a:r>
            <a:r>
              <a:rPr lang="en-US" sz="2400" dirty="0" err="1">
                <a:solidFill>
                  <a:schemeClr val="accent2"/>
                </a:solidFill>
              </a:rPr>
              <a:t>DirectInternetAccess</a:t>
            </a:r>
            <a:r>
              <a:rPr lang="en-US" sz="2400" dirty="0">
                <a:solidFill>
                  <a:schemeClr val="accent2"/>
                </a:solidFill>
              </a:rPr>
              <a:t>": "Disabled",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                "</a:t>
            </a:r>
            <a:r>
              <a:rPr lang="en-US" sz="2400" dirty="0" err="1">
                <a:solidFill>
                  <a:schemeClr val="accent2"/>
                </a:solidFill>
              </a:rPr>
              <a:t>SecurityGroupIds</a:t>
            </a:r>
            <a:r>
              <a:rPr lang="en-US" sz="2400" dirty="0">
                <a:solidFill>
                  <a:schemeClr val="accent2"/>
                </a:solidFill>
              </a:rPr>
              <a:t>": [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                    "{{resolve:ssm:SageMakerSecurityGroupId:1}}"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                ],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                "</a:t>
            </a:r>
            <a:r>
              <a:rPr lang="en-US" sz="2400" dirty="0" err="1">
                <a:solidFill>
                  <a:schemeClr val="accent2"/>
                </a:solidFill>
              </a:rPr>
              <a:t>SubnetId</a:t>
            </a:r>
            <a:r>
              <a:rPr lang="en-US" sz="2400" dirty="0">
                <a:solidFill>
                  <a:schemeClr val="accent2"/>
                </a:solidFill>
              </a:rPr>
              <a:t>": "{{resolve:ssm:PrivateSubnetAId:1}}",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"</a:t>
            </a:r>
            <a:r>
              <a:rPr lang="en-US" sz="2400" dirty="0" err="1">
                <a:solidFill>
                  <a:schemeClr val="bg1"/>
                </a:solidFill>
              </a:rPr>
              <a:t>VolumeSizeInGB</a:t>
            </a:r>
            <a:r>
              <a:rPr lang="en-US" sz="2400" dirty="0">
                <a:solidFill>
                  <a:schemeClr val="bg1"/>
                </a:solidFill>
              </a:rPr>
              <a:t>": {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   "Ref": "</a:t>
            </a:r>
            <a:r>
              <a:rPr lang="en-US" sz="2400" dirty="0" err="1">
                <a:solidFill>
                  <a:schemeClr val="bg1"/>
                </a:solidFill>
              </a:rPr>
              <a:t>VolumeSize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}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}…..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B369178-DF3D-B244-B14D-71DFA53DD9EB}"/>
              </a:ext>
            </a:extLst>
          </p:cNvPr>
          <p:cNvSpPr txBox="1">
            <a:spLocks/>
          </p:cNvSpPr>
          <p:nvPr/>
        </p:nvSpPr>
        <p:spPr>
          <a:xfrm>
            <a:off x="7417796" y="1206308"/>
            <a:ext cx="9311187" cy="1127760"/>
          </a:xfrm>
          <a:prstGeom prst="rect">
            <a:avLst/>
          </a:prstGeom>
        </p:spPr>
        <p:txBody>
          <a:bodyPr/>
          <a:lstStyle>
            <a:lvl1pPr marL="0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1pPr>
            <a:lvl2pPr marL="458788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2pPr>
            <a:lvl3pPr marL="919162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3pPr>
            <a:lvl4pPr marL="1377950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4pPr>
            <a:lvl5pPr marL="1838325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5pPr>
            <a:lvl6pPr marL="3363394" marR="0" indent="-620201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6pPr>
            <a:lvl7pPr marL="3912034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7pPr>
            <a:lvl8pPr marL="4460673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8pPr>
            <a:lvl9pPr marL="5009314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9pPr>
          </a:lstStyle>
          <a:p>
            <a:pPr marL="0" lvl="1" hangingPunct="1"/>
            <a:r>
              <a:rPr lang="en-US" sz="4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Notebook Instance (CloudFormation)</a:t>
            </a:r>
          </a:p>
        </p:txBody>
      </p:sp>
    </p:spTree>
    <p:extLst>
      <p:ext uri="{BB962C8B-B14F-4D97-AF65-F5344CB8AC3E}">
        <p14:creationId xmlns:p14="http://schemas.microsoft.com/office/powerpoint/2010/main" val="374367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2DEA110-CC36-8844-9323-AF722B48CC81}"/>
              </a:ext>
            </a:extLst>
          </p:cNvPr>
          <p:cNvGrpSpPr/>
          <p:nvPr/>
        </p:nvGrpSpPr>
        <p:grpSpPr>
          <a:xfrm>
            <a:off x="17785592" y="7268882"/>
            <a:ext cx="3140282" cy="4375285"/>
            <a:chOff x="6216050" y="3861859"/>
            <a:chExt cx="1884169" cy="2625171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0BFC08E-67CB-6948-B188-A1851E5E66FC}"/>
                </a:ext>
              </a:extLst>
            </p:cNvPr>
            <p:cNvSpPr txBox="1"/>
            <p:nvPr/>
          </p:nvSpPr>
          <p:spPr>
            <a:xfrm>
              <a:off x="6216050" y="5188367"/>
              <a:ext cx="1884169" cy="1298663"/>
            </a:xfrm>
            <a:prstGeom prst="rect">
              <a:avLst/>
            </a:prstGeom>
            <a:noFill/>
          </p:spPr>
          <p:txBody>
            <a:bodyPr wrap="none" lIns="304800" tIns="243840" rIns="304800" bIns="243840" rtlCol="0">
              <a:spAutoFit/>
            </a:bodyPr>
            <a:lstStyle/>
            <a:p>
              <a:pPr algn="ctr">
                <a:lnSpc>
                  <a:spcPct val="50000"/>
                </a:lnSpc>
                <a:spcAft>
                  <a:spcPts val="3000"/>
                </a:spcAft>
                <a:defRPr/>
              </a:pPr>
              <a:r>
                <a:rPr lang="en-US" sz="3667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Tagging</a:t>
              </a:r>
            </a:p>
            <a:p>
              <a:pPr algn="ctr">
                <a:lnSpc>
                  <a:spcPct val="50000"/>
                </a:lnSpc>
                <a:spcAft>
                  <a:spcPts val="3000"/>
                </a:spcAft>
                <a:defRPr/>
              </a:pPr>
              <a:r>
                <a:rPr lang="en-US" sz="3667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 &amp; resource </a:t>
              </a:r>
            </a:p>
            <a:p>
              <a:pPr algn="ctr">
                <a:lnSpc>
                  <a:spcPct val="50000"/>
                </a:lnSpc>
                <a:spcAft>
                  <a:spcPts val="3000"/>
                </a:spcAft>
                <a:defRPr/>
              </a:pPr>
              <a:r>
                <a:rPr lang="en-US" sz="3667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grouping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CDF8C4-0AAF-4F45-B7F5-6A166E37B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65243" y="3861859"/>
              <a:ext cx="1035231" cy="103523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5F20A1-B5E9-C747-8F58-C87313584CC2}"/>
              </a:ext>
            </a:extLst>
          </p:cNvPr>
          <p:cNvGrpSpPr/>
          <p:nvPr/>
        </p:nvGrpSpPr>
        <p:grpSpPr>
          <a:xfrm>
            <a:off x="9539353" y="7431145"/>
            <a:ext cx="5027017" cy="4197765"/>
            <a:chOff x="11302460" y="3834120"/>
            <a:chExt cx="3016210" cy="2518659"/>
          </a:xfrm>
        </p:grpSpPr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F43D7542-29D8-EE4A-BFBC-148A1790C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16101" y="3834120"/>
              <a:ext cx="953834" cy="953834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FEBADB1-5EF4-9044-8EE8-C70BA009D919}"/>
                </a:ext>
              </a:extLst>
            </p:cNvPr>
            <p:cNvSpPr txBox="1"/>
            <p:nvPr/>
          </p:nvSpPr>
          <p:spPr>
            <a:xfrm>
              <a:off x="11302460" y="5054116"/>
              <a:ext cx="3016210" cy="1298663"/>
            </a:xfrm>
            <a:prstGeom prst="rect">
              <a:avLst/>
            </a:prstGeom>
            <a:noFill/>
          </p:spPr>
          <p:txBody>
            <a:bodyPr wrap="none" lIns="304800" tIns="243840" rIns="304800" bIns="243840" rtlCol="0">
              <a:spAutoFit/>
            </a:bodyPr>
            <a:lstStyle/>
            <a:p>
              <a:pPr algn="ctr">
                <a:lnSpc>
                  <a:spcPct val="50000"/>
                </a:lnSpc>
                <a:spcAft>
                  <a:spcPts val="3000"/>
                </a:spcAft>
                <a:defRPr/>
              </a:pPr>
              <a:r>
                <a:rPr lang="en-US" sz="3667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AWS Service Catalog</a:t>
              </a:r>
            </a:p>
            <a:p>
              <a:pPr algn="ctr">
                <a:lnSpc>
                  <a:spcPct val="50000"/>
                </a:lnSpc>
                <a:spcAft>
                  <a:spcPts val="3000"/>
                </a:spcAft>
                <a:defRPr/>
              </a:pPr>
              <a:r>
                <a:rPr lang="en-US" sz="3667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provisioning</a:t>
              </a:r>
            </a:p>
            <a:p>
              <a:pPr algn="ctr">
                <a:lnSpc>
                  <a:spcPct val="50000"/>
                </a:lnSpc>
                <a:spcAft>
                  <a:spcPts val="3000"/>
                </a:spcAft>
                <a:defRPr/>
              </a:pPr>
              <a:endParaRPr lang="en-US" sz="366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D6B984-B6F6-3B44-BCA1-2393CE904D12}"/>
              </a:ext>
            </a:extLst>
          </p:cNvPr>
          <p:cNvGrpSpPr/>
          <p:nvPr/>
        </p:nvGrpSpPr>
        <p:grpSpPr>
          <a:xfrm>
            <a:off x="2807144" y="7319636"/>
            <a:ext cx="4831450" cy="4250557"/>
            <a:chOff x="444414" y="2377003"/>
            <a:chExt cx="2898870" cy="25503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54FEF9-D03F-064C-AF7C-E77C07A67A4D}"/>
                </a:ext>
              </a:extLst>
            </p:cNvPr>
            <p:cNvGrpSpPr/>
            <p:nvPr/>
          </p:nvGrpSpPr>
          <p:grpSpPr>
            <a:xfrm>
              <a:off x="444414" y="2659050"/>
              <a:ext cx="2898870" cy="2268287"/>
              <a:chOff x="3047106" y="4185660"/>
              <a:chExt cx="2898870" cy="2268287"/>
            </a:xfrm>
          </p:grpSpPr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82DDC1F7-52C3-3741-871F-6FA07331A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712820" y="4185660"/>
                <a:ext cx="595858" cy="595858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9DE1AE-02E9-6144-ABFF-8D893B81AAD6}"/>
                  </a:ext>
                </a:extLst>
              </p:cNvPr>
              <p:cNvSpPr txBox="1"/>
              <p:nvPr/>
            </p:nvSpPr>
            <p:spPr>
              <a:xfrm>
                <a:off x="3047106" y="5155284"/>
                <a:ext cx="2898870" cy="1298663"/>
              </a:xfrm>
              <a:prstGeom prst="rect">
                <a:avLst/>
              </a:prstGeom>
              <a:noFill/>
            </p:spPr>
            <p:txBody>
              <a:bodyPr wrap="none" lIns="304800" tIns="243840" rIns="304800" bIns="243840" rtlCol="0">
                <a:spAutoFit/>
              </a:bodyPr>
              <a:lstStyle/>
              <a:p>
                <a:pPr algn="ctr" defTabSz="1828723" hangingPunct="1">
                  <a:lnSpc>
                    <a:spcPct val="50000"/>
                  </a:lnSpc>
                  <a:spcAft>
                    <a:spcPts val="3000"/>
                  </a:spcAft>
                  <a:defRPr/>
                </a:pPr>
                <a:r>
                  <a:rPr lang="en-US" sz="3667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Amazon SageMaker</a:t>
                </a:r>
              </a:p>
              <a:p>
                <a:pPr algn="ctr" defTabSz="1828723" hangingPunct="1">
                  <a:lnSpc>
                    <a:spcPct val="50000"/>
                  </a:lnSpc>
                  <a:spcAft>
                    <a:spcPts val="3000"/>
                  </a:spcAft>
                  <a:defRPr/>
                </a:pPr>
                <a:r>
                  <a:rPr lang="en-US" sz="3667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IAM context</a:t>
                </a:r>
              </a:p>
              <a:p>
                <a:pPr algn="ctr" defTabSz="1828723" hangingPunct="1">
                  <a:lnSpc>
                    <a:spcPct val="50000"/>
                  </a:lnSpc>
                  <a:spcAft>
                    <a:spcPts val="3000"/>
                  </a:spcAft>
                  <a:defRPr/>
                </a:pPr>
                <a:r>
                  <a:rPr lang="en-US" sz="3667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keys</a:t>
                </a:r>
              </a:p>
            </p:txBody>
          </p: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9C95078-267E-E74F-8473-786DA242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271923" y="2377003"/>
              <a:ext cx="929034" cy="929034"/>
            </a:xfrm>
            <a:prstGeom prst="rect">
              <a:avLst/>
            </a:prstGeom>
          </p:spPr>
        </p:pic>
      </p:grp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E793144-54A1-BA40-890D-D81F72B13A15}"/>
              </a:ext>
            </a:extLst>
          </p:cNvPr>
          <p:cNvSpPr txBox="1">
            <a:spLocks/>
          </p:cNvSpPr>
          <p:nvPr/>
        </p:nvSpPr>
        <p:spPr>
          <a:xfrm>
            <a:off x="1071967" y="1056598"/>
            <a:ext cx="22175492" cy="4459340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5333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2DFEF-C0A8-F741-84A8-9657FF6B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Preventative controls to enable self-service…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CCF0E-F36B-E24C-8DC1-CB859A3429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How to ensure users comply with security controls?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How to keep users from stepping on each other?</a:t>
            </a:r>
          </a:p>
        </p:txBody>
      </p:sp>
    </p:spTree>
    <p:extLst>
      <p:ext uri="{BB962C8B-B14F-4D97-AF65-F5344CB8AC3E}">
        <p14:creationId xmlns:p14="http://schemas.microsoft.com/office/powerpoint/2010/main" val="33450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35A7-13EE-CE44-9D41-F5367B80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IAM condition keys for Amazon </a:t>
            </a:r>
            <a:r>
              <a:rPr lang="en-US" sz="7200" dirty="0" err="1"/>
              <a:t>SageMaker</a:t>
            </a:r>
            <a:endParaRPr lang="en-US" sz="7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043A6-DEB0-3248-BE51-2B3BDAC73C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6E772-656A-A24B-B0D6-F6F573BA12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88999" y="4283423"/>
            <a:ext cx="11303001" cy="6847840"/>
          </a:xfrm>
        </p:spPr>
        <p:txBody>
          <a:bodyPr/>
          <a:lstStyle/>
          <a:p>
            <a:r>
              <a:rPr lang="en-US" sz="4400" b="1" dirty="0">
                <a:solidFill>
                  <a:schemeClr val="accent2"/>
                </a:solidFill>
              </a:rPr>
              <a:t>Network and Compute Isolation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sagemaker:DirectInternetAccess</a:t>
            </a:r>
            <a:r>
              <a:rPr lang="en-US" b="1" dirty="0"/>
              <a:t> </a:t>
            </a:r>
          </a:p>
          <a:p>
            <a:pPr marL="915988" lvl="1" indent="-457200">
              <a:buFont typeface="Arial" panose="020B0604020202020204" pitchFamily="34" charset="0"/>
              <a:buChar char="•"/>
            </a:pPr>
            <a:r>
              <a:rPr lang="en-US" dirty="0"/>
              <a:t>Disable internet access for Notebook Instances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sagemaker:NetworkIsolation</a:t>
            </a:r>
            <a:r>
              <a:rPr lang="en-US" b="1" dirty="0"/>
              <a:t> </a:t>
            </a:r>
          </a:p>
          <a:p>
            <a:pPr marL="915988" lvl="1" indent="-457200">
              <a:buFont typeface="Arial" panose="020B0604020202020204" pitchFamily="34" charset="0"/>
              <a:buChar char="•"/>
            </a:pPr>
            <a:r>
              <a:rPr lang="en-US" dirty="0"/>
              <a:t>Require network isolation for </a:t>
            </a:r>
            <a:r>
              <a:rPr lang="en-US" dirty="0" err="1"/>
              <a:t>SageMaker</a:t>
            </a:r>
            <a:r>
              <a:rPr lang="en-US" dirty="0"/>
              <a:t> jobs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sagemaker:VpcSecurityGroupIds</a:t>
            </a:r>
            <a:r>
              <a:rPr lang="en-US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sagemaker:VpcSubnets</a:t>
            </a:r>
            <a:endParaRPr lang="en-US" b="1" dirty="0"/>
          </a:p>
          <a:p>
            <a:pPr marL="915988" lvl="1" indent="-457200">
              <a:buFont typeface="Arial" panose="020B0604020202020204" pitchFamily="34" charset="0"/>
              <a:buChar char="•"/>
            </a:pPr>
            <a:r>
              <a:rPr lang="en-US" dirty="0"/>
              <a:t>Require use of specified subnets and SGs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sagemaker:InterContainerTrafficEncryption</a:t>
            </a:r>
            <a:endParaRPr lang="en-US" b="1" dirty="0"/>
          </a:p>
          <a:p>
            <a:pPr marL="915988" lvl="1" indent="-457200">
              <a:buFont typeface="Arial" panose="020B0604020202020204" pitchFamily="34" charset="0"/>
              <a:buChar char="•"/>
            </a:pPr>
            <a:r>
              <a:rPr lang="en-US" dirty="0"/>
              <a:t>Encrypt traffic between distributed instances</a:t>
            </a:r>
            <a:endParaRPr lang="en-US" sz="4000" dirty="0"/>
          </a:p>
          <a:p>
            <a:endParaRPr lang="en-US" dirty="0"/>
          </a:p>
          <a:p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3077AA-76B7-6C44-8A72-5E382C00A4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477135" y="4283423"/>
            <a:ext cx="11474245" cy="6861339"/>
          </a:xfrm>
        </p:spPr>
        <p:txBody>
          <a:bodyPr/>
          <a:lstStyle/>
          <a:p>
            <a:r>
              <a:rPr lang="en-US" sz="4400" b="1" dirty="0">
                <a:solidFill>
                  <a:schemeClr val="accent2"/>
                </a:solidFill>
              </a:rPr>
              <a:t>Data Protection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sagemaker:OutputKmsKey</a:t>
            </a:r>
            <a:endParaRPr lang="en-US" b="1" dirty="0"/>
          </a:p>
          <a:p>
            <a:pPr marL="915988" lvl="1" indent="-457200">
              <a:buFont typeface="Arial" panose="020B0604020202020204" pitchFamily="34" charset="0"/>
              <a:buChar char="•"/>
            </a:pPr>
            <a:r>
              <a:rPr lang="en-US" dirty="0"/>
              <a:t>S3 encryption for artifacts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sagemaker:VolumeKmsKey</a:t>
            </a:r>
            <a:r>
              <a:rPr lang="en-US" b="1" dirty="0"/>
              <a:t> </a:t>
            </a:r>
          </a:p>
          <a:p>
            <a:pPr marL="915988" lvl="1" indent="-457200">
              <a:buFont typeface="Arial" panose="020B0604020202020204" pitchFamily="34" charset="0"/>
              <a:buChar char="•"/>
            </a:pPr>
            <a:r>
              <a:rPr lang="en-US" dirty="0"/>
              <a:t>CMK for EBS volume encryption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sagemaker:RootAccess</a:t>
            </a:r>
            <a:endParaRPr lang="en-US" b="1" dirty="0"/>
          </a:p>
          <a:p>
            <a:pPr marL="915988" lvl="1" indent="-457200">
              <a:buFont typeface="Arial" panose="020B0604020202020204" pitchFamily="34" charset="0"/>
              <a:buChar char="•"/>
            </a:pPr>
            <a:r>
              <a:rPr lang="en-US" dirty="0"/>
              <a:t>Disable access to Notebook Instance root volume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sagemaker:WorkteamType</a:t>
            </a:r>
            <a:r>
              <a:rPr lang="en-US" b="1" dirty="0"/>
              <a:t> </a:t>
            </a:r>
          </a:p>
          <a:p>
            <a:pPr marL="915988" lvl="1" indent="-457200">
              <a:buFont typeface="Arial" panose="020B0604020202020204" pitchFamily="34" charset="0"/>
              <a:buChar char="•"/>
            </a:pPr>
            <a:r>
              <a:rPr lang="en-US" dirty="0"/>
              <a:t>Control team types available for Ground Truth labeling (</a:t>
            </a:r>
            <a:r>
              <a:rPr lang="en-US" dirty="0" err="1"/>
              <a:t>e.g</a:t>
            </a:r>
            <a:r>
              <a:rPr lang="en-US" dirty="0"/>
              <a:t>, Private only)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23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7B747AA-DE9D-574C-8AA6-FF5689688D0D}"/>
              </a:ext>
            </a:extLst>
          </p:cNvPr>
          <p:cNvSpPr txBox="1"/>
          <p:nvPr/>
        </p:nvSpPr>
        <p:spPr>
          <a:xfrm>
            <a:off x="1110265" y="2001833"/>
            <a:ext cx="9449382" cy="12501884"/>
          </a:xfrm>
          <a:prstGeom prst="rect">
            <a:avLst/>
          </a:prstGeom>
          <a:noFill/>
        </p:spPr>
        <p:txBody>
          <a:bodyPr wrap="none" lIns="365760" tIns="292608" rIns="365760" bIns="292608" rtlCol="0">
            <a:spAutoFit/>
          </a:bodyPr>
          <a:lstStyle/>
          <a:p>
            <a:pPr marL="914418" indent="-914418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600" dirty="0">
                <a:solidFill>
                  <a:schemeClr val="bg1"/>
                </a:solidFill>
              </a:rPr>
              <a:t>Notebook creation</a:t>
            </a:r>
          </a:p>
          <a:p>
            <a:pPr marL="1828780" lvl="1" indent="-914418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sagemaker:VolumeKmsKey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</a:p>
          <a:p>
            <a:pPr marL="1828780" lvl="1" indent="-914418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sagemaker:VpcSecurityGroupIds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</a:p>
          <a:p>
            <a:pPr marL="1828780" lvl="1" indent="-914418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sagemaker:VpcSubnets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</a:p>
          <a:p>
            <a:pPr marL="1828780" lvl="1" indent="-914418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sagemaker:RootAccess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</a:p>
          <a:p>
            <a:pPr marL="1828780" lvl="1" indent="-914418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sagemaker:DirectInternetAccess</a:t>
            </a: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GB" sz="3600" dirty="0">
              <a:solidFill>
                <a:schemeClr val="bg1"/>
              </a:solidFill>
            </a:endParaRPr>
          </a:p>
          <a:p>
            <a:pPr marL="914418" indent="-914418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600" dirty="0">
                <a:solidFill>
                  <a:schemeClr val="bg1"/>
                </a:solidFill>
              </a:rPr>
              <a:t>Training job creation</a:t>
            </a:r>
          </a:p>
          <a:p>
            <a:pPr marL="1828780" lvl="1" indent="-914418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sagemaker:VolumeKmsKey</a:t>
            </a: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sagemaker:OutputKmsKey</a:t>
            </a: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sagemaker:VpcSecurityGroupIds</a:t>
            </a: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sagemaker:VpcSubnets</a:t>
            </a: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sagemaker:NetworkIsolation</a:t>
            </a:r>
            <a:endParaRPr lang="en-GB" sz="3600" dirty="0">
              <a:solidFill>
                <a:schemeClr val="bg1"/>
              </a:solidFill>
            </a:endParaRPr>
          </a:p>
          <a:p>
            <a:pPr marL="914418" indent="-914418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GB" sz="3600" dirty="0">
              <a:solidFill>
                <a:schemeClr val="bg1"/>
              </a:solidFill>
            </a:endParaRPr>
          </a:p>
          <a:p>
            <a:pPr marL="914418" indent="-914418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sz="3600" dirty="0">
                <a:solidFill>
                  <a:schemeClr val="bg1"/>
                </a:solidFill>
              </a:rPr>
              <a:t>Endpoint creation</a:t>
            </a:r>
          </a:p>
          <a:p>
            <a:pPr marL="1828780" lvl="1" indent="-914418"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sagemaker:VolumeKmsKey</a:t>
            </a: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sagemaker:VpcSecurityGroupIds</a:t>
            </a: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sagemaker:VpcSubnets</a:t>
            </a: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sagemaker:NetworkIsolation</a:t>
            </a: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buFont typeface="Courier New" panose="02070309020205020404" pitchFamily="49" charset="0"/>
              <a:buChar char="o"/>
            </a:pPr>
            <a:r>
              <a:rPr lang="en-GB" sz="3600" dirty="0" err="1">
                <a:solidFill>
                  <a:schemeClr val="bg1"/>
                </a:solidFill>
              </a:rPr>
              <a:t>sagemaker:ModelArn</a:t>
            </a: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buFont typeface="Courier New" panose="02070309020205020404" pitchFamily="49" charset="0"/>
              <a:buChar char="o"/>
            </a:pP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buFont typeface="Courier New" panose="02070309020205020404" pitchFamily="49" charset="0"/>
              <a:buChar char="o"/>
            </a:pPr>
            <a:endParaRPr lang="en-GB" sz="3600" dirty="0">
              <a:solidFill>
                <a:schemeClr val="bg1"/>
              </a:solidFill>
            </a:endParaRPr>
          </a:p>
          <a:p>
            <a:pPr marL="1828780" lvl="1" indent="-914418">
              <a:buFont typeface="Courier New" panose="02070309020205020404" pitchFamily="49" charset="0"/>
              <a:buChar char="o"/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C5F29-71B9-9940-9028-19A6838AA663}"/>
              </a:ext>
            </a:extLst>
          </p:cNvPr>
          <p:cNvSpPr txBox="1"/>
          <p:nvPr/>
        </p:nvSpPr>
        <p:spPr>
          <a:xfrm>
            <a:off x="594813" y="289424"/>
            <a:ext cx="2363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IAM condition keys for Amazon SageMaker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0C661-B64C-F14D-92EC-34070F8B2F62}"/>
              </a:ext>
            </a:extLst>
          </p:cNvPr>
          <p:cNvSpPr txBox="1"/>
          <p:nvPr/>
        </p:nvSpPr>
        <p:spPr>
          <a:xfrm>
            <a:off x="11022081" y="1614029"/>
            <a:ext cx="12919785" cy="30038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365760" tIns="292608" rIns="365760" bIns="292608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“Condition”: {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“</a:t>
            </a:r>
            <a:r>
              <a:rPr lang="en-US" sz="3200" b="1" dirty="0" err="1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ArnEquals</a:t>
            </a:r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”: {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“</a:t>
            </a:r>
            <a:r>
              <a:rPr lang="en-US" sz="3200" b="1" dirty="0" err="1">
                <a:solidFill>
                  <a:schemeClr val="accent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sagemaker:VolumeKmsKey</a:t>
            </a:r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”: “kms-1234”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}</a:t>
            </a:r>
          </a:p>
          <a:p>
            <a:pPr>
              <a:lnSpc>
                <a:spcPct val="90000"/>
              </a:lnSpc>
              <a:spcAft>
                <a:spcPts val="3600"/>
              </a:spcAft>
            </a:pPr>
            <a:endParaRPr lang="en-GB" sz="3200" b="1" dirty="0">
              <a:solidFill>
                <a:schemeClr val="bg1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E6057-954C-234E-8333-6DFB3C3F5EEE}"/>
              </a:ext>
            </a:extLst>
          </p:cNvPr>
          <p:cNvSpPr txBox="1"/>
          <p:nvPr/>
        </p:nvSpPr>
        <p:spPr>
          <a:xfrm>
            <a:off x="11022081" y="5228491"/>
            <a:ext cx="12919785" cy="65002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365760" tIns="292608" rIns="365760" bIns="292608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</a:t>
            </a:r>
            <a:r>
              <a:rPr lang="en-US" sz="3200" b="1" dirty="0" err="1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Effect":"Allow</a:t>
            </a:r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",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"Condition":{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"</a:t>
            </a:r>
            <a:r>
              <a:rPr lang="en-US" sz="3200" b="1" dirty="0" err="1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ForAllValues:StringEqualsIfExists</a:t>
            </a:r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":{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"</a:t>
            </a:r>
            <a:r>
              <a:rPr lang="en-US" sz="3200" b="1" dirty="0" err="1">
                <a:solidFill>
                  <a:schemeClr val="accent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sagemaker:VpcSubnets</a:t>
            </a:r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":[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 "{{resolve:ssm:PrivateSubnetA:1}}",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 "{{resolve:ssm:PrivateSubnetB:1}}"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],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"</a:t>
            </a:r>
            <a:r>
              <a:rPr lang="en-US" sz="3200" b="1" dirty="0" err="1">
                <a:solidFill>
                  <a:schemeClr val="accent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sagemaker:VpcSecurityGroupIds</a:t>
            </a:r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":[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"{{resolve:ssm:SMSecurityGroupId:1}}"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]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}</a:t>
            </a:r>
          </a:p>
          <a:p>
            <a:r>
              <a:rPr lang="en-US" sz="3200" b="1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9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97328-244D-5E4C-B64F-23340D65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controls enforcement: Examples</a:t>
            </a:r>
          </a:p>
        </p:txBody>
      </p:sp>
      <p:pic>
        <p:nvPicPr>
          <p:cNvPr id="44" name="Picture 8">
            <a:extLst>
              <a:ext uri="{FF2B5EF4-FFF2-40B4-BE49-F238E27FC236}">
                <a16:creationId xmlns:a16="http://schemas.microsoft.com/office/drawing/2014/main" id="{0B596953-3064-474E-A930-7ECD795C50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5" y="7187"/>
            <a:ext cx="1822710" cy="15483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F60514-C2C1-6343-8A6E-B3FC1889FEFF}"/>
              </a:ext>
            </a:extLst>
          </p:cNvPr>
          <p:cNvSpPr txBox="1"/>
          <p:nvPr/>
        </p:nvSpPr>
        <p:spPr>
          <a:xfrm>
            <a:off x="272114" y="2382251"/>
            <a:ext cx="10974622" cy="11204411"/>
          </a:xfrm>
          <a:prstGeom prst="rect">
            <a:avLst/>
          </a:prstGeom>
          <a:solidFill>
            <a:schemeClr val="tx1"/>
          </a:solidFill>
          <a:ln w="22225" cap="flat" cmpd="sng" algn="ctr">
            <a:solidFill>
              <a:schemeClr val="accent2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304800" tIns="243840" rIns="304800" bIns="24384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{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"Effect": "Allow",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"Action": "sagemaker:CreateTrainingJob" 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"Resource": "</a:t>
            </a:r>
            <a:r>
              <a:rPr lang="en-US" sz="2330" dirty="0" err="1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arn:aws:sagemaker:x:x</a:t>
            </a: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:*/</a:t>
            </a:r>
            <a:r>
              <a:rPr lang="en-US" sz="2330" dirty="0">
                <a:solidFill>
                  <a:schemeClr val="accent2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app1-*</a:t>
            </a: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",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"Condition": {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"StringEquals": {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"</a:t>
            </a:r>
            <a:r>
              <a:rPr lang="en-US" sz="2330" dirty="0">
                <a:solidFill>
                  <a:schemeClr val="accent2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aws:RequestTag/CostCenter</a:t>
            </a: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": "x",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"</a:t>
            </a:r>
            <a:r>
              <a:rPr lang="en-US" sz="2330" dirty="0">
                <a:solidFill>
                  <a:schemeClr val="accent2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sagemaker:VolumeKmsKey</a:t>
            </a: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": "arn:aws:kms:x:x:key/x"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},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"Bool": {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"</a:t>
            </a:r>
            <a:r>
              <a:rPr lang="en-US" sz="2330" dirty="0">
                <a:solidFill>
                  <a:schemeClr val="accent2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sagemaker:InterContainerTrafficEncryption</a:t>
            </a: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": "true",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"</a:t>
            </a:r>
            <a:r>
              <a:rPr lang="en-US" sz="2330" dirty="0">
                <a:solidFill>
                  <a:schemeClr val="accent2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sagemaker:NetworkIsolation</a:t>
            </a: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": "true"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},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"ForAllValues:StringEquals": {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"</a:t>
            </a:r>
            <a:r>
              <a:rPr lang="en-US" sz="2330" dirty="0">
                <a:solidFill>
                  <a:schemeClr val="accent2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sagemaker:VpcSubnets</a:t>
            </a: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": [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  "subnet-a",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  "subnet-b"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],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"</a:t>
            </a:r>
            <a:r>
              <a:rPr lang="en-US" sz="2330" dirty="0">
                <a:solidFill>
                  <a:schemeClr val="accent2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sagemaker:VpcSecurityGroupIds</a:t>
            </a: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": [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  "sg-x",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  "sg-y"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]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},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"Null": {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"</a:t>
            </a:r>
            <a:r>
              <a:rPr lang="en-US" sz="2330" dirty="0">
                <a:solidFill>
                  <a:schemeClr val="accent2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sagemaker:VpcSubnets</a:t>
            </a: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": "false"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}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}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0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59437-C650-034D-9AD2-391A4C5E2ADB}"/>
              </a:ext>
            </a:extLst>
          </p:cNvPr>
          <p:cNvSpPr txBox="1"/>
          <p:nvPr/>
        </p:nvSpPr>
        <p:spPr>
          <a:xfrm>
            <a:off x="12059544" y="9084218"/>
            <a:ext cx="12023238" cy="4358067"/>
          </a:xfrm>
          <a:prstGeom prst="rect">
            <a:avLst/>
          </a:prstGeom>
          <a:noFill/>
          <a:ln w="22225" cap="flat" cmpd="sng" algn="ctr">
            <a:solidFill>
              <a:schemeClr val="accent2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304800" tIns="243840" rIns="304800" bIns="24384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{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"Effect": "Deny",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"Action": "sagemaker:CreatePresignedNotebookInstanceUrl",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"Resource": "*",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"Condition": {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"ForAllValues:StringNotEquals": {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  "</a:t>
            </a:r>
            <a:r>
              <a:rPr lang="en-US" sz="2333" dirty="0">
                <a:solidFill>
                  <a:schemeClr val="accent2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sagemaker:ResourceTag/creatorUserId</a:t>
            </a: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": "</a:t>
            </a:r>
            <a:r>
              <a:rPr lang="en-US" sz="2333" dirty="0">
                <a:solidFill>
                  <a:schemeClr val="accent2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${aws:userId}</a:t>
            </a: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"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  }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 }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sz="2333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}</a:t>
            </a: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endParaRPr lang="en-US" sz="2333" dirty="0"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1828833" fontAlgn="auto">
              <a:spcBef>
                <a:spcPct val="20000"/>
              </a:spcBef>
              <a:spcAft>
                <a:spcPts val="0"/>
              </a:spcAft>
              <a:buSzPct val="90000"/>
            </a:pPr>
            <a:endParaRPr lang="en-US" sz="2333" dirty="0"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DEB137-C3CE-A04D-975B-8A33BF42E25E}"/>
              </a:ext>
            </a:extLst>
          </p:cNvPr>
          <p:cNvCxnSpPr>
            <a:cxnSpLocks/>
          </p:cNvCxnSpPr>
          <p:nvPr/>
        </p:nvCxnSpPr>
        <p:spPr>
          <a:xfrm flipH="1">
            <a:off x="11478234" y="4793673"/>
            <a:ext cx="2985911" cy="784959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w="lg" len="med"/>
            <a:tailEnd type="triangle" w="lg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92E247-D0E9-F84C-AD68-7BBFE01E031B}"/>
              </a:ext>
            </a:extLst>
          </p:cNvPr>
          <p:cNvSpPr txBox="1"/>
          <p:nvPr/>
        </p:nvSpPr>
        <p:spPr>
          <a:xfrm>
            <a:off x="13659704" y="3971496"/>
            <a:ext cx="8822917" cy="6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2015"/>
            <a:r>
              <a:rPr lang="en-US" sz="3667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Network and encryption enforcement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2C9196-F27F-344A-98D8-3C04E45D2FDB}"/>
              </a:ext>
            </a:extLst>
          </p:cNvPr>
          <p:cNvCxnSpPr>
            <a:cxnSpLocks/>
          </p:cNvCxnSpPr>
          <p:nvPr/>
        </p:nvCxnSpPr>
        <p:spPr>
          <a:xfrm>
            <a:off x="16728634" y="6838434"/>
            <a:ext cx="344025" cy="1939035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headEnd w="lg" len="lg"/>
            <a:tailEnd type="triangle" w="lg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E70BF7-A2B8-D944-A4C8-52DFBA22DA98}"/>
              </a:ext>
            </a:extLst>
          </p:cNvPr>
          <p:cNvSpPr txBox="1"/>
          <p:nvPr/>
        </p:nvSpPr>
        <p:spPr>
          <a:xfrm>
            <a:off x="15088886" y="6159419"/>
            <a:ext cx="6636152" cy="6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2015"/>
            <a:r>
              <a:rPr lang="en-US" sz="3667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Notebook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95764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DC5F29-71B9-9940-9028-19A6838AA663}"/>
              </a:ext>
            </a:extLst>
          </p:cNvPr>
          <p:cNvSpPr txBox="1"/>
          <p:nvPr/>
        </p:nvSpPr>
        <p:spPr>
          <a:xfrm>
            <a:off x="594813" y="289423"/>
            <a:ext cx="2363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5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notebook – limit access to Notebook by SourceIp or SourceVpce</a:t>
            </a:r>
            <a:endParaRPr lang="en-US" sz="5400" b="1" dirty="0">
              <a:solidFill>
                <a:srgbClr val="FFFFFF"/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97092" y="2106532"/>
            <a:ext cx="12192000" cy="100027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{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"Id": "notebook-example-1",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"Version": "2012-10-17",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"Statement": [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{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"Sid": "Enable Notebook Access",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"Effect": "Allow",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"Action": [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"</a:t>
            </a:r>
            <a:r>
              <a:rPr lang="en-US" sz="2800" i="1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sagemaker:CreatePresignedNotebookInstanceUrl</a:t>
            </a:r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",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"</a:t>
            </a:r>
            <a:r>
              <a:rPr lang="en-US" sz="2800" i="1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sagemaker:DescribeNotebookInstance</a:t>
            </a:r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"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],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"Resource": "*",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"Condition": {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"</a:t>
            </a:r>
            <a:r>
              <a:rPr lang="en-US" sz="2800" i="1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ForAnyValue:StringEquals</a:t>
            </a:r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": {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    "</a:t>
            </a:r>
            <a:r>
              <a:rPr lang="en-US" sz="2800" i="1" dirty="0" err="1">
                <a:solidFill>
                  <a:schemeClr val="accent2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aws:sourceVpce</a:t>
            </a:r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": [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        "vpce-111bbccc",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        "vpce-111bbddd"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    ]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}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}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}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]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94812" y="2106532"/>
            <a:ext cx="11214897" cy="698652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{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{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"Effect": "Allow",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"Action": "</a:t>
            </a:r>
            <a:r>
              <a:rPr lang="en-US" sz="2800" i="1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sagemaker:CreatePresignedNotebookInstanceUrl</a:t>
            </a:r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",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"Resource": "*",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"Condition": {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"</a:t>
            </a:r>
            <a:r>
              <a:rPr lang="en-US" sz="2800" i="1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IpAddress</a:t>
            </a:r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": {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    "</a:t>
            </a:r>
            <a:r>
              <a:rPr lang="en-US" sz="2800" i="1" dirty="0" err="1">
                <a:solidFill>
                  <a:schemeClr val="accent2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aws:SourceIp</a:t>
            </a:r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": [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        "192.0.2.0/24",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        "203.0.113.0/24"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    ]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    }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    }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    }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   ]</a:t>
            </a:r>
          </a:p>
          <a:p>
            <a:r>
              <a:rPr lang="en-US" sz="28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}</a:t>
            </a:r>
          </a:p>
        </p:txBody>
      </p:sp>
      <p:sp>
        <p:nvSpPr>
          <p:cNvPr id="7" name="Left Arrow 6"/>
          <p:cNvSpPr/>
          <p:nvPr/>
        </p:nvSpPr>
        <p:spPr>
          <a:xfrm>
            <a:off x="17395813" y="8445623"/>
            <a:ext cx="1791090" cy="9625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37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474287" y="7585666"/>
            <a:ext cx="4153547" cy="2769989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defTabSz="1828837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One of the values for </a:t>
            </a:r>
            <a:r>
              <a:rPr lang="en-US" altLang="en-US" sz="2400" i="1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aws:SourceVpce</a:t>
            </a:r>
            <a:r>
              <a:rPr lang="en-US" altLang="en-US" sz="24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 is the ID of the interface endpoint for the </a:t>
            </a:r>
            <a:r>
              <a:rPr lang="en-US" altLang="en-US" sz="24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notebook</a:t>
            </a:r>
            <a:r>
              <a:rPr lang="en-US" altLang="en-US" sz="24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. The other is the ID of the interface endpoint for the </a:t>
            </a:r>
            <a:r>
              <a:rPr lang="en-US" altLang="en-US" sz="2400" i="1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Amazon SageMaker API. </a:t>
            </a:r>
          </a:p>
        </p:txBody>
      </p:sp>
    </p:spTree>
    <p:extLst>
      <p:ext uri="{BB962C8B-B14F-4D97-AF65-F5344CB8AC3E}">
        <p14:creationId xmlns:p14="http://schemas.microsoft.com/office/powerpoint/2010/main" val="368157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9000" spc="450"/>
            </a:lvl1pPr>
          </a:lstStyle>
          <a:p>
            <a:r>
              <a:rPr lang="en-US" dirty="0" smtClean="0"/>
              <a:t>Best Practices ML </a:t>
            </a:r>
            <a:r>
              <a:rPr lang="en-US" dirty="0"/>
              <a:t>Pipeline Approach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70CC4-0991-4C7C-8287-07FF6C74F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893030" y="12752092"/>
            <a:ext cx="11939576" cy="184666"/>
          </a:xfrm>
        </p:spPr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77877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7EF1FA3-F166-FC41-9904-9812C502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Customer </a:t>
            </a:r>
            <a:r>
              <a:rPr lang="en-US" dirty="0"/>
              <a:t>ask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BE240B5-08D3-1345-9D00-AB5422F6DA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/>
              <a:t>Customizable production grade orchestration of ML pipeline activities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/>
              <a:t>Minimum management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/>
              <a:t>Maximum flexibility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/>
              <a:t>Reusable solution across Enterprise, but individual teams need to be able customize functionality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/>
              <a:t>Use only customer approved AWS services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/>
              <a:t>Audit and model approval workflow support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5D173-15D5-4899-9831-E1E148B788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62475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64FE4D-AE34-B645-A133-60340EEB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CodePipeline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8D8A4-7B4C-9F44-83FA-A995AE5BB6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06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7DD2-5D60-5D40-82B6-04C811C0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High Level Processes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2E2F7-2EA4-4C4B-98A0-C8F7E18E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616" y="3632137"/>
            <a:ext cx="17046767" cy="101299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59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2DC008C5-86CB-2D44-88CC-156CD1554FD4}"/>
              </a:ext>
            </a:extLst>
          </p:cNvPr>
          <p:cNvSpPr/>
          <p:nvPr/>
        </p:nvSpPr>
        <p:spPr>
          <a:xfrm>
            <a:off x="7821178" y="3632054"/>
            <a:ext cx="16127727" cy="9689352"/>
          </a:xfrm>
          <a:prstGeom prst="rect">
            <a:avLst/>
          </a:prstGeom>
          <a:solidFill>
            <a:schemeClr val="tx1"/>
          </a:solidFill>
          <a:ln w="15875" cap="flat" cmpd="sng" algn="ctr">
            <a:solidFill>
              <a:srgbClr val="FF99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0" tIns="45720" rIns="15240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24030"/>
            <a:r>
              <a:rPr lang="en-US" sz="2833" dirty="0">
                <a:solidFill>
                  <a:srgbClr val="FAFAFA"/>
                </a:solidFill>
              </a:rPr>
              <a:t> AWS Cloud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8284E4D-5EBE-2944-8BEC-6D2F6D1D8AE5}"/>
              </a:ext>
            </a:extLst>
          </p:cNvPr>
          <p:cNvCxnSpPr>
            <a:cxnSpLocks/>
            <a:stCxn id="125" idx="3"/>
            <a:endCxn id="109" idx="1"/>
          </p:cNvCxnSpPr>
          <p:nvPr/>
        </p:nvCxnSpPr>
        <p:spPr>
          <a:xfrm flipV="1">
            <a:off x="11001810" y="10545957"/>
            <a:ext cx="612077" cy="69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F32ECC84-E396-8946-A989-D8313B10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CodePipeline</a:t>
            </a:r>
            <a:r>
              <a:rPr lang="en-US" dirty="0"/>
              <a:t> orchestrated ML pipeline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63BEEBEB-71C0-7A42-BE46-0F51349B14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0" y="3218"/>
            <a:ext cx="1822710" cy="154839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279A981-D9D8-3044-831D-FE50ED1EA89B}"/>
              </a:ext>
            </a:extLst>
          </p:cNvPr>
          <p:cNvSpPr txBox="1"/>
          <p:nvPr/>
        </p:nvSpPr>
        <p:spPr>
          <a:xfrm>
            <a:off x="20558245" y="4621875"/>
            <a:ext cx="2742152" cy="6898973"/>
          </a:xfrm>
          <a:prstGeom prst="rect">
            <a:avLst/>
          </a:prstGeom>
          <a:noFill/>
          <a:ln>
            <a:solidFill>
              <a:srgbClr val="8FA7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4800" tIns="243840" rIns="304800" bIns="24384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4000" dirty="0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8135A7C3-F88C-2945-8223-8FFE2D3CA74E}"/>
              </a:ext>
            </a:extLst>
          </p:cNvPr>
          <p:cNvCxnSpPr>
            <a:cxnSpLocks/>
            <a:endCxn id="118" idx="0"/>
          </p:cNvCxnSpPr>
          <p:nvPr/>
        </p:nvCxnSpPr>
        <p:spPr>
          <a:xfrm rot="10800000">
            <a:off x="14568140" y="5065156"/>
            <a:ext cx="6940313" cy="2447672"/>
          </a:xfrm>
          <a:prstGeom prst="bentConnector4">
            <a:avLst>
              <a:gd name="adj1" fmla="val 10365"/>
              <a:gd name="adj2" fmla="val 115566"/>
            </a:avLst>
          </a:prstGeom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Flowchart: Multidocument 11">
            <a:extLst>
              <a:ext uri="{FF2B5EF4-FFF2-40B4-BE49-F238E27FC236}">
                <a16:creationId xmlns:a16="http://schemas.microsoft.com/office/drawing/2014/main" id="{3A04BF2B-566B-DB4D-9CDB-5D850DAC295D}"/>
              </a:ext>
            </a:extLst>
          </p:cNvPr>
          <p:cNvSpPr/>
          <p:nvPr/>
        </p:nvSpPr>
        <p:spPr>
          <a:xfrm>
            <a:off x="7953723" y="4957813"/>
            <a:ext cx="1536365" cy="1052725"/>
          </a:xfrm>
          <a:prstGeom prst="flowChartMultidocumen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chemeClr val="bg1"/>
                </a:solidFill>
              </a:rPr>
              <a:t>Source code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BBA4352-8AB3-8F4D-A3E2-E152F4209D52}"/>
              </a:ext>
            </a:extLst>
          </p:cNvPr>
          <p:cNvCxnSpPr>
            <a:cxnSpLocks/>
            <a:stCxn id="72" idx="3"/>
            <a:endCxn id="108" idx="1"/>
          </p:cNvCxnSpPr>
          <p:nvPr/>
        </p:nvCxnSpPr>
        <p:spPr>
          <a:xfrm>
            <a:off x="9490088" y="5484176"/>
            <a:ext cx="1258095" cy="6962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4" name="TextBox 69">
            <a:extLst>
              <a:ext uri="{FF2B5EF4-FFF2-40B4-BE49-F238E27FC236}">
                <a16:creationId xmlns:a16="http://schemas.microsoft.com/office/drawing/2014/main" id="{4A7B349C-65C7-9D49-8F1C-621DEB98C11F}"/>
              </a:ext>
            </a:extLst>
          </p:cNvPr>
          <p:cNvSpPr txBox="1"/>
          <p:nvPr/>
        </p:nvSpPr>
        <p:spPr>
          <a:xfrm>
            <a:off x="9694703" y="5860664"/>
            <a:ext cx="2402963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 CodeCommit</a:t>
            </a:r>
          </a:p>
        </p:txBody>
      </p:sp>
      <p:sp>
        <p:nvSpPr>
          <p:cNvPr id="75" name="TextBox 72">
            <a:extLst>
              <a:ext uri="{FF2B5EF4-FFF2-40B4-BE49-F238E27FC236}">
                <a16:creationId xmlns:a16="http://schemas.microsoft.com/office/drawing/2014/main" id="{58DAD1B7-7260-334C-BCF8-3B4E8426A27E}"/>
              </a:ext>
            </a:extLst>
          </p:cNvPr>
          <p:cNvSpPr txBox="1"/>
          <p:nvPr/>
        </p:nvSpPr>
        <p:spPr>
          <a:xfrm>
            <a:off x="9694703" y="11009408"/>
            <a:ext cx="1668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</a:p>
        </p:txBody>
      </p:sp>
      <p:sp>
        <p:nvSpPr>
          <p:cNvPr id="76" name="Flowchart: Multidocument 24">
            <a:extLst>
              <a:ext uri="{FF2B5EF4-FFF2-40B4-BE49-F238E27FC236}">
                <a16:creationId xmlns:a16="http://schemas.microsoft.com/office/drawing/2014/main" id="{281946D8-4B4B-D44A-9028-20642228CF49}"/>
              </a:ext>
            </a:extLst>
          </p:cNvPr>
          <p:cNvSpPr/>
          <p:nvPr/>
        </p:nvSpPr>
        <p:spPr>
          <a:xfrm>
            <a:off x="8063556" y="10014979"/>
            <a:ext cx="1549495" cy="1052723"/>
          </a:xfrm>
          <a:prstGeom prst="flowChartMultidocumen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chemeClr val="bg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Dataset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A047CBA-9F73-AC4F-A8D5-8787FEE9913E}"/>
              </a:ext>
            </a:extLst>
          </p:cNvPr>
          <p:cNvCxnSpPr>
            <a:cxnSpLocks/>
            <a:stCxn id="76" idx="3"/>
            <a:endCxn id="125" idx="1"/>
          </p:cNvCxnSpPr>
          <p:nvPr/>
        </p:nvCxnSpPr>
        <p:spPr>
          <a:xfrm>
            <a:off x="9613050" y="10541340"/>
            <a:ext cx="565800" cy="5310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2" name="TextBox 115">
            <a:extLst>
              <a:ext uri="{FF2B5EF4-FFF2-40B4-BE49-F238E27FC236}">
                <a16:creationId xmlns:a16="http://schemas.microsoft.com/office/drawing/2014/main" id="{C958E233-59BE-E245-9CFD-E78964087449}"/>
              </a:ext>
            </a:extLst>
          </p:cNvPr>
          <p:cNvSpPr txBox="1"/>
          <p:nvPr/>
        </p:nvSpPr>
        <p:spPr>
          <a:xfrm>
            <a:off x="17045747" y="5825217"/>
            <a:ext cx="2742152" cy="810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Model</a:t>
            </a:r>
          </a:p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artifacts</a:t>
            </a:r>
          </a:p>
        </p:txBody>
      </p:sp>
      <p:sp>
        <p:nvSpPr>
          <p:cNvPr id="84" name="TextBox 121">
            <a:extLst>
              <a:ext uri="{FF2B5EF4-FFF2-40B4-BE49-F238E27FC236}">
                <a16:creationId xmlns:a16="http://schemas.microsoft.com/office/drawing/2014/main" id="{06334121-8C57-C14B-8D86-B936AC2DBBBA}"/>
              </a:ext>
            </a:extLst>
          </p:cNvPr>
          <p:cNvSpPr txBox="1"/>
          <p:nvPr/>
        </p:nvSpPr>
        <p:spPr>
          <a:xfrm>
            <a:off x="13884381" y="8243511"/>
            <a:ext cx="1680680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 CodeBuild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4336A4AC-CCAA-484B-B159-0A62A1CB75CF}"/>
              </a:ext>
            </a:extLst>
          </p:cNvPr>
          <p:cNvCxnSpPr>
            <a:cxnSpLocks/>
            <a:stCxn id="108" idx="3"/>
            <a:endCxn id="110" idx="1"/>
          </p:cNvCxnSpPr>
          <p:nvPr/>
        </p:nvCxnSpPr>
        <p:spPr>
          <a:xfrm>
            <a:off x="11571144" y="5491138"/>
            <a:ext cx="953652" cy="2440850"/>
          </a:xfrm>
          <a:prstGeom prst="bentConnector3">
            <a:avLst>
              <a:gd name="adj1" fmla="val 47781"/>
            </a:avLst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EF63CCFC-EE09-5843-A82D-3AD54D9CC9D5}"/>
              </a:ext>
            </a:extLst>
          </p:cNvPr>
          <p:cNvCxnSpPr>
            <a:cxnSpLocks/>
            <a:stCxn id="109" idx="0"/>
            <a:endCxn id="110" idx="1"/>
          </p:cNvCxnSpPr>
          <p:nvPr/>
        </p:nvCxnSpPr>
        <p:spPr>
          <a:xfrm rot="5400000" flipH="1" flipV="1">
            <a:off x="11173837" y="8783521"/>
            <a:ext cx="2202488" cy="499428"/>
          </a:xfrm>
          <a:prstGeom prst="bentConnector2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8FDC04-EA0D-C746-BB37-A3F613EB93C5}"/>
              </a:ext>
            </a:extLst>
          </p:cNvPr>
          <p:cNvCxnSpPr>
            <a:cxnSpLocks/>
            <a:stCxn id="115" idx="0"/>
            <a:endCxn id="124" idx="2"/>
          </p:cNvCxnSpPr>
          <p:nvPr/>
        </p:nvCxnSpPr>
        <p:spPr>
          <a:xfrm flipH="1" flipV="1">
            <a:off x="21915686" y="5868729"/>
            <a:ext cx="4248" cy="161691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2F90425-17AA-EC48-9658-4CDC58540C04}"/>
              </a:ext>
            </a:extLst>
          </p:cNvPr>
          <p:cNvCxnSpPr>
            <a:cxnSpLocks/>
            <a:stCxn id="111" idx="3"/>
            <a:endCxn id="113" idx="1"/>
          </p:cNvCxnSpPr>
          <p:nvPr/>
        </p:nvCxnSpPr>
        <p:spPr>
          <a:xfrm>
            <a:off x="14999275" y="7928197"/>
            <a:ext cx="1086593" cy="2667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3248198-3395-4A4C-881E-FEBE88EA5B2F}"/>
              </a:ext>
            </a:extLst>
          </p:cNvPr>
          <p:cNvCxnSpPr>
            <a:cxnSpLocks/>
            <a:stCxn id="113" idx="3"/>
            <a:endCxn id="105" idx="1"/>
          </p:cNvCxnSpPr>
          <p:nvPr/>
        </p:nvCxnSpPr>
        <p:spPr>
          <a:xfrm flipV="1">
            <a:off x="16908829" y="7921779"/>
            <a:ext cx="772208" cy="9085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B2A84269-A3BE-8548-8D5E-AD63DDBED9AC}"/>
              </a:ext>
            </a:extLst>
          </p:cNvPr>
          <p:cNvCxnSpPr>
            <a:cxnSpLocks/>
            <a:stCxn id="114" idx="1"/>
            <a:endCxn id="118" idx="3"/>
          </p:cNvCxnSpPr>
          <p:nvPr/>
        </p:nvCxnSpPr>
        <p:spPr>
          <a:xfrm rot="10800000">
            <a:off x="14979620" y="5476636"/>
            <a:ext cx="1108500" cy="224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DA66DDA-E69D-4343-8FED-CD50337B895A}"/>
              </a:ext>
            </a:extLst>
          </p:cNvPr>
          <p:cNvCxnSpPr>
            <a:cxnSpLocks/>
            <a:stCxn id="114" idx="3"/>
            <a:endCxn id="126" idx="1"/>
          </p:cNvCxnSpPr>
          <p:nvPr/>
        </p:nvCxnSpPr>
        <p:spPr>
          <a:xfrm>
            <a:off x="16911080" y="5478879"/>
            <a:ext cx="1074462" cy="10595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3" name="TextBox 52">
            <a:extLst>
              <a:ext uri="{FF2B5EF4-FFF2-40B4-BE49-F238E27FC236}">
                <a16:creationId xmlns:a16="http://schemas.microsoft.com/office/drawing/2014/main" id="{2B5F1BE4-9BD9-C04B-AC22-00D805A20ECC}"/>
              </a:ext>
            </a:extLst>
          </p:cNvPr>
          <p:cNvSpPr txBox="1"/>
          <p:nvPr/>
        </p:nvSpPr>
        <p:spPr>
          <a:xfrm>
            <a:off x="15598920" y="8318945"/>
            <a:ext cx="1712167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Lambda</a:t>
            </a:r>
          </a:p>
        </p:txBody>
      </p:sp>
      <p:sp>
        <p:nvSpPr>
          <p:cNvPr id="104" name="TextBox 50">
            <a:extLst>
              <a:ext uri="{FF2B5EF4-FFF2-40B4-BE49-F238E27FC236}">
                <a16:creationId xmlns:a16="http://schemas.microsoft.com/office/drawing/2014/main" id="{8C19AB24-D856-DE4F-A640-07872F0982DA}"/>
              </a:ext>
            </a:extLst>
          </p:cNvPr>
          <p:cNvSpPr txBox="1"/>
          <p:nvPr/>
        </p:nvSpPr>
        <p:spPr>
          <a:xfrm>
            <a:off x="18874980" y="8333052"/>
            <a:ext cx="1687512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Lambda</a:t>
            </a:r>
          </a:p>
        </p:txBody>
      </p:sp>
      <p:pic>
        <p:nvPicPr>
          <p:cNvPr id="105" name="Graphic 64">
            <a:extLst>
              <a:ext uri="{FF2B5EF4-FFF2-40B4-BE49-F238E27FC236}">
                <a16:creationId xmlns:a16="http://schemas.microsoft.com/office/drawing/2014/main" id="{4414E93A-A5E5-B54D-96BC-BB0B9702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681036" y="7512965"/>
            <a:ext cx="883920" cy="817627"/>
          </a:xfrm>
          <a:prstGeom prst="rect">
            <a:avLst/>
          </a:prstGeom>
        </p:spPr>
      </p:pic>
      <p:sp>
        <p:nvSpPr>
          <p:cNvPr id="106" name="TextBox 65">
            <a:extLst>
              <a:ext uri="{FF2B5EF4-FFF2-40B4-BE49-F238E27FC236}">
                <a16:creationId xmlns:a16="http://schemas.microsoft.com/office/drawing/2014/main" id="{EFBA033E-EA68-F440-849B-89E6CB698187}"/>
              </a:ext>
            </a:extLst>
          </p:cNvPr>
          <p:cNvSpPr txBox="1"/>
          <p:nvPr/>
        </p:nvSpPr>
        <p:spPr>
          <a:xfrm>
            <a:off x="17241225" y="8337717"/>
            <a:ext cx="1871403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Approval gate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38BFBBB-6105-EF4E-A5A7-ED78308CAC2A}"/>
              </a:ext>
            </a:extLst>
          </p:cNvPr>
          <p:cNvCxnSpPr>
            <a:cxnSpLocks/>
            <a:stCxn id="105" idx="3"/>
            <a:endCxn id="117" idx="1"/>
          </p:cNvCxnSpPr>
          <p:nvPr/>
        </p:nvCxnSpPr>
        <p:spPr>
          <a:xfrm>
            <a:off x="18564957" y="7921779"/>
            <a:ext cx="765068" cy="385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08" name="Graphic 60">
            <a:extLst>
              <a:ext uri="{FF2B5EF4-FFF2-40B4-BE49-F238E27FC236}">
                <a16:creationId xmlns:a16="http://schemas.microsoft.com/office/drawing/2014/main" id="{81D4BB9F-EB69-214F-B222-C5B9EEF0F1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48183" y="5079658"/>
            <a:ext cx="822960" cy="822960"/>
          </a:xfrm>
          <a:prstGeom prst="rect">
            <a:avLst/>
          </a:prstGeom>
        </p:spPr>
      </p:pic>
      <p:pic>
        <p:nvPicPr>
          <p:cNvPr id="109" name="Graphic 6">
            <a:extLst>
              <a:ext uri="{FF2B5EF4-FFF2-40B4-BE49-F238E27FC236}">
                <a16:creationId xmlns:a16="http://schemas.microsoft.com/office/drawing/2014/main" id="{970A8886-24DF-3642-8D89-F801726557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613886" y="10134477"/>
            <a:ext cx="822960" cy="822960"/>
          </a:xfrm>
          <a:prstGeom prst="rect">
            <a:avLst/>
          </a:prstGeom>
        </p:spPr>
      </p:pic>
      <p:pic>
        <p:nvPicPr>
          <p:cNvPr id="110" name="Graphic 24">
            <a:extLst>
              <a:ext uri="{FF2B5EF4-FFF2-40B4-BE49-F238E27FC236}">
                <a16:creationId xmlns:a16="http://schemas.microsoft.com/office/drawing/2014/main" id="{CA7507F7-7076-B64C-A7C0-1528203043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2524795" y="7521632"/>
            <a:ext cx="820712" cy="820712"/>
          </a:xfrm>
          <a:prstGeom prst="rect">
            <a:avLst/>
          </a:prstGeom>
        </p:spPr>
      </p:pic>
      <p:pic>
        <p:nvPicPr>
          <p:cNvPr id="111" name="Graphic 58">
            <a:extLst>
              <a:ext uri="{FF2B5EF4-FFF2-40B4-BE49-F238E27FC236}">
                <a16:creationId xmlns:a16="http://schemas.microsoft.com/office/drawing/2014/main" id="{DA2609D2-B36E-F742-ACBD-1805F268E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4176315" y="7516717"/>
            <a:ext cx="822960" cy="822960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592D3-A807-CA4F-BD0A-09B9DF083FCA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 flipV="1">
            <a:off x="13345507" y="7928197"/>
            <a:ext cx="830808" cy="3792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3" name="Graphic 6">
            <a:extLst>
              <a:ext uri="{FF2B5EF4-FFF2-40B4-BE49-F238E27FC236}">
                <a16:creationId xmlns:a16="http://schemas.microsoft.com/office/drawing/2014/main" id="{2F3D1942-D6D9-0E4C-A634-95AD66043C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6085868" y="7519383"/>
            <a:ext cx="822960" cy="822960"/>
          </a:xfrm>
          <a:prstGeom prst="rect">
            <a:avLst/>
          </a:prstGeom>
        </p:spPr>
      </p:pic>
      <p:pic>
        <p:nvPicPr>
          <p:cNvPr id="114" name="Graphic 37">
            <a:extLst>
              <a:ext uri="{FF2B5EF4-FFF2-40B4-BE49-F238E27FC236}">
                <a16:creationId xmlns:a16="http://schemas.microsoft.com/office/drawing/2014/main" id="{29858BEC-593B-B944-AA27-19C1F48876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6088120" y="5067398"/>
            <a:ext cx="822960" cy="822960"/>
          </a:xfrm>
          <a:prstGeom prst="rect">
            <a:avLst/>
          </a:prstGeom>
        </p:spPr>
      </p:pic>
      <p:pic>
        <p:nvPicPr>
          <p:cNvPr id="115" name="Graphic 37">
            <a:extLst>
              <a:ext uri="{FF2B5EF4-FFF2-40B4-BE49-F238E27FC236}">
                <a16:creationId xmlns:a16="http://schemas.microsoft.com/office/drawing/2014/main" id="{B6638A38-D070-A445-BC47-38060805D5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1508453" y="7485642"/>
            <a:ext cx="822960" cy="822960"/>
          </a:xfrm>
          <a:prstGeom prst="rect">
            <a:avLst/>
          </a:prstGeom>
        </p:spPr>
      </p:pic>
      <p:pic>
        <p:nvPicPr>
          <p:cNvPr id="116" name="Graphic 37">
            <a:extLst>
              <a:ext uri="{FF2B5EF4-FFF2-40B4-BE49-F238E27FC236}">
                <a16:creationId xmlns:a16="http://schemas.microsoft.com/office/drawing/2014/main" id="{9FAEAF9E-8C8E-1341-B42F-661827A372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1504205" y="10134477"/>
            <a:ext cx="822960" cy="822960"/>
          </a:xfrm>
          <a:prstGeom prst="rect">
            <a:avLst/>
          </a:prstGeom>
        </p:spPr>
      </p:pic>
      <p:pic>
        <p:nvPicPr>
          <p:cNvPr id="117" name="Graphic 6">
            <a:extLst>
              <a:ext uri="{FF2B5EF4-FFF2-40B4-BE49-F238E27FC236}">
                <a16:creationId xmlns:a16="http://schemas.microsoft.com/office/drawing/2014/main" id="{E18B995E-5F21-D447-98DB-67F8C2B54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9330025" y="7510683"/>
            <a:ext cx="822960" cy="822960"/>
          </a:xfrm>
          <a:prstGeom prst="rect">
            <a:avLst/>
          </a:prstGeom>
        </p:spPr>
      </p:pic>
      <p:pic>
        <p:nvPicPr>
          <p:cNvPr id="118" name="Graphic 7">
            <a:extLst>
              <a:ext uri="{FF2B5EF4-FFF2-40B4-BE49-F238E27FC236}">
                <a16:creationId xmlns:a16="http://schemas.microsoft.com/office/drawing/2014/main" id="{251E6BF5-E94E-2746-9CF7-A2347F4B2C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4156660" y="5065153"/>
            <a:ext cx="822960" cy="822960"/>
          </a:xfrm>
          <a:prstGeom prst="rect">
            <a:avLst/>
          </a:prstGeom>
        </p:spPr>
      </p:pic>
      <p:pic>
        <p:nvPicPr>
          <p:cNvPr id="124" name="Graphic 16">
            <a:extLst>
              <a:ext uri="{FF2B5EF4-FFF2-40B4-BE49-F238E27FC236}">
                <a16:creationId xmlns:a16="http://schemas.microsoft.com/office/drawing/2014/main" id="{649A0A6C-2481-694D-B283-33F62D1504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21504205" y="5045768"/>
            <a:ext cx="822960" cy="822960"/>
          </a:xfrm>
          <a:prstGeom prst="rect">
            <a:avLst/>
          </a:prstGeom>
        </p:spPr>
      </p:pic>
      <p:pic>
        <p:nvPicPr>
          <p:cNvPr id="125" name="Graphic 44">
            <a:extLst>
              <a:ext uri="{FF2B5EF4-FFF2-40B4-BE49-F238E27FC236}">
                <a16:creationId xmlns:a16="http://schemas.microsoft.com/office/drawing/2014/main" id="{AECC17F0-FF73-A546-8201-A308209DCA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0178850" y="10135170"/>
            <a:ext cx="822960" cy="822960"/>
          </a:xfrm>
          <a:prstGeom prst="rect">
            <a:avLst/>
          </a:prstGeom>
        </p:spPr>
      </p:pic>
      <p:pic>
        <p:nvPicPr>
          <p:cNvPr id="126" name="Graphic 44">
            <a:extLst>
              <a:ext uri="{FF2B5EF4-FFF2-40B4-BE49-F238E27FC236}">
                <a16:creationId xmlns:a16="http://schemas.microsoft.com/office/drawing/2014/main" id="{3DF7288F-4D42-D543-B74C-12825F66FE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7985541" y="5077993"/>
            <a:ext cx="822960" cy="822960"/>
          </a:xfrm>
          <a:prstGeom prst="rect">
            <a:avLst/>
          </a:prstGeom>
        </p:spPr>
      </p:pic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516D3A8-82AF-4146-925E-B369454B06F2}"/>
              </a:ext>
            </a:extLst>
          </p:cNvPr>
          <p:cNvCxnSpPr>
            <a:cxnSpLocks/>
            <a:stCxn id="117" idx="3"/>
          </p:cNvCxnSpPr>
          <p:nvPr/>
        </p:nvCxnSpPr>
        <p:spPr>
          <a:xfrm flipV="1">
            <a:off x="20152985" y="7920979"/>
            <a:ext cx="405260" cy="1185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CD8B858-2AA2-7141-90A5-D19E02439F23}"/>
              </a:ext>
            </a:extLst>
          </p:cNvPr>
          <p:cNvCxnSpPr>
            <a:cxnSpLocks/>
            <a:stCxn id="115" idx="2"/>
            <a:endCxn id="116" idx="0"/>
          </p:cNvCxnSpPr>
          <p:nvPr/>
        </p:nvCxnSpPr>
        <p:spPr>
          <a:xfrm flipH="1">
            <a:off x="21915686" y="8308603"/>
            <a:ext cx="4248" cy="1825875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1" name="Chevron 130">
            <a:extLst>
              <a:ext uri="{FF2B5EF4-FFF2-40B4-BE49-F238E27FC236}">
                <a16:creationId xmlns:a16="http://schemas.microsoft.com/office/drawing/2014/main" id="{7468B275-3703-4E49-94EB-1428A6FB5ACF}"/>
              </a:ext>
            </a:extLst>
          </p:cNvPr>
          <p:cNvSpPr/>
          <p:nvPr/>
        </p:nvSpPr>
        <p:spPr bwMode="auto">
          <a:xfrm>
            <a:off x="8310466" y="12378185"/>
            <a:ext cx="6661490" cy="533400"/>
          </a:xfrm>
          <a:prstGeom prst="chevron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4800" tIns="243840" rIns="304800" bIns="243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5541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3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Build</a:t>
            </a:r>
          </a:p>
        </p:txBody>
      </p:sp>
      <p:sp>
        <p:nvSpPr>
          <p:cNvPr id="133" name="Chevron 132">
            <a:extLst>
              <a:ext uri="{FF2B5EF4-FFF2-40B4-BE49-F238E27FC236}">
                <a16:creationId xmlns:a16="http://schemas.microsoft.com/office/drawing/2014/main" id="{BB525F6E-23D1-7747-A09C-096950CE51E7}"/>
              </a:ext>
            </a:extLst>
          </p:cNvPr>
          <p:cNvSpPr/>
          <p:nvPr/>
        </p:nvSpPr>
        <p:spPr bwMode="auto">
          <a:xfrm>
            <a:off x="14903333" y="12369682"/>
            <a:ext cx="4328040" cy="533400"/>
          </a:xfrm>
          <a:prstGeom prst="chevron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4800" tIns="243840" rIns="304800" bIns="243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5541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3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Train</a:t>
            </a:r>
          </a:p>
        </p:txBody>
      </p:sp>
      <p:sp>
        <p:nvSpPr>
          <p:cNvPr id="134" name="Chevron 133">
            <a:extLst>
              <a:ext uri="{FF2B5EF4-FFF2-40B4-BE49-F238E27FC236}">
                <a16:creationId xmlns:a16="http://schemas.microsoft.com/office/drawing/2014/main" id="{5AEF918B-4CB6-4F4A-9121-4AB0648E2B56}"/>
              </a:ext>
            </a:extLst>
          </p:cNvPr>
          <p:cNvSpPr/>
          <p:nvPr/>
        </p:nvSpPr>
        <p:spPr bwMode="auto">
          <a:xfrm>
            <a:off x="19114888" y="12360692"/>
            <a:ext cx="4213697" cy="533400"/>
          </a:xfrm>
          <a:prstGeom prst="chevron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4800" tIns="243840" rIns="304800" bIns="2438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5541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3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Deploy</a:t>
            </a:r>
          </a:p>
        </p:txBody>
      </p:sp>
      <p:sp>
        <p:nvSpPr>
          <p:cNvPr id="135" name="TextBox 60">
            <a:extLst>
              <a:ext uri="{FF2B5EF4-FFF2-40B4-BE49-F238E27FC236}">
                <a16:creationId xmlns:a16="http://schemas.microsoft.com/office/drawing/2014/main" id="{ECC57938-7DF0-4E46-BE4C-2850F961D153}"/>
              </a:ext>
            </a:extLst>
          </p:cNvPr>
          <p:cNvSpPr txBox="1"/>
          <p:nvPr/>
        </p:nvSpPr>
        <p:spPr>
          <a:xfrm>
            <a:off x="20563964" y="10918682"/>
            <a:ext cx="2784968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Batch transform</a:t>
            </a:r>
          </a:p>
        </p:txBody>
      </p:sp>
      <p:sp>
        <p:nvSpPr>
          <p:cNvPr id="154" name="TextBox 123">
            <a:extLst>
              <a:ext uri="{FF2B5EF4-FFF2-40B4-BE49-F238E27FC236}">
                <a16:creationId xmlns:a16="http://schemas.microsoft.com/office/drawing/2014/main" id="{8FE34566-5A59-4647-82ED-203A3BD9957A}"/>
              </a:ext>
            </a:extLst>
          </p:cNvPr>
          <p:cNvSpPr txBox="1"/>
          <p:nvPr/>
        </p:nvSpPr>
        <p:spPr>
          <a:xfrm>
            <a:off x="11306731" y="10959884"/>
            <a:ext cx="1402070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sp>
        <p:nvSpPr>
          <p:cNvPr id="168" name="TextBox 58">
            <a:extLst>
              <a:ext uri="{FF2B5EF4-FFF2-40B4-BE49-F238E27FC236}">
                <a16:creationId xmlns:a16="http://schemas.microsoft.com/office/drawing/2014/main" id="{AC1F8F45-2614-4C43-8ADE-A96A95AFB64A}"/>
              </a:ext>
            </a:extLst>
          </p:cNvPr>
          <p:cNvSpPr txBox="1"/>
          <p:nvPr/>
        </p:nvSpPr>
        <p:spPr>
          <a:xfrm>
            <a:off x="11932673" y="8255027"/>
            <a:ext cx="2122040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 CodePipeline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4A75BA4A-3119-2744-BBEF-185AD8C657C4}"/>
              </a:ext>
            </a:extLst>
          </p:cNvPr>
          <p:cNvSpPr txBox="1"/>
          <p:nvPr/>
        </p:nvSpPr>
        <p:spPr>
          <a:xfrm>
            <a:off x="20722077" y="5944197"/>
            <a:ext cx="2723028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Deploy endpoint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F4BE5D4C-0D98-7948-8784-F1D1BA4CFC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7839401" y="3646761"/>
            <a:ext cx="669295" cy="514115"/>
          </a:xfrm>
          <a:prstGeom prst="rect">
            <a:avLst/>
          </a:prstGeom>
        </p:spPr>
      </p:pic>
      <p:sp>
        <p:nvSpPr>
          <p:cNvPr id="93" name="TextBox 51">
            <a:extLst>
              <a:ext uri="{FF2B5EF4-FFF2-40B4-BE49-F238E27FC236}">
                <a16:creationId xmlns:a16="http://schemas.microsoft.com/office/drawing/2014/main" id="{A70E321E-12CE-F944-925E-08746EF3F744}"/>
              </a:ext>
            </a:extLst>
          </p:cNvPr>
          <p:cNvSpPr txBox="1"/>
          <p:nvPr/>
        </p:nvSpPr>
        <p:spPr>
          <a:xfrm>
            <a:off x="15730145" y="5849263"/>
            <a:ext cx="2450347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Train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EEB67B-C852-C447-B758-D2E86BE3AD7C}"/>
              </a:ext>
            </a:extLst>
          </p:cNvPr>
          <p:cNvSpPr/>
          <p:nvPr/>
        </p:nvSpPr>
        <p:spPr>
          <a:xfrm>
            <a:off x="512496" y="3828201"/>
            <a:ext cx="6517475" cy="6059598"/>
          </a:xfrm>
          <a:prstGeom prst="rect">
            <a:avLst/>
          </a:prstGeom>
          <a:noFill/>
          <a:ln>
            <a:noFill/>
          </a:ln>
        </p:spPr>
        <p:txBody>
          <a:bodyPr wrap="square" lIns="304800" tIns="152400" rIns="304800" bIns="152400">
            <a:noAutofit/>
          </a:bodyPr>
          <a:lstStyle/>
          <a:p>
            <a:pPr marL="571500" indent="-571500">
              <a:buClr>
                <a:srgbClr val="FFCE3F"/>
              </a:buClr>
              <a:buFont typeface="Arial" panose="020B0604020202020204" pitchFamily="34" charset="0"/>
              <a:buChar char="•"/>
            </a:pPr>
            <a:r>
              <a:rPr lang="en-US" sz="4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Reproducible and reusable pipeline</a:t>
            </a:r>
          </a:p>
          <a:p>
            <a:pPr marL="571500" indent="-571500">
              <a:buClr>
                <a:srgbClr val="FFCE3F"/>
              </a:buClr>
              <a:buFont typeface="Arial" panose="020B0604020202020204" pitchFamily="34" charset="0"/>
              <a:buChar char="•"/>
            </a:pPr>
            <a:endParaRPr lang="en-US" sz="4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71500" indent="-571500">
              <a:buClr>
                <a:srgbClr val="FFCE3F"/>
              </a:buClr>
              <a:buFont typeface="Arial" panose="020B0604020202020204" pitchFamily="34" charset="0"/>
              <a:buChar char="•"/>
            </a:pPr>
            <a:r>
              <a:rPr lang="en-US" sz="4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Built-in audit tracking capability</a:t>
            </a:r>
          </a:p>
          <a:p>
            <a:pPr marL="571500" indent="-571500">
              <a:buClr>
                <a:srgbClr val="FFCE3F"/>
              </a:buClr>
              <a:buFont typeface="Arial" panose="020B0604020202020204" pitchFamily="34" charset="0"/>
              <a:buChar char="•"/>
            </a:pPr>
            <a:endParaRPr lang="en-US" sz="4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71500" indent="-571500">
              <a:buClr>
                <a:srgbClr val="FFCE3F"/>
              </a:buClr>
              <a:buFont typeface="Arial" panose="020B0604020202020204" pitchFamily="34" charset="0"/>
              <a:buChar char="•"/>
            </a:pPr>
            <a:r>
              <a:rPr lang="en-US" sz="4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Leverages familiar CICD tooling</a:t>
            </a:r>
          </a:p>
          <a:p>
            <a:pPr marL="571500" indent="-571500">
              <a:buClr>
                <a:srgbClr val="FFCE3F"/>
              </a:buClr>
              <a:buFont typeface="Arial" panose="020B0604020202020204" pitchFamily="34" charset="0"/>
              <a:buChar char="•"/>
            </a:pPr>
            <a:endParaRPr lang="en-US" sz="4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918004-58E4-9C49-8B14-DAA5E680CDE3}"/>
              </a:ext>
            </a:extLst>
          </p:cNvPr>
          <p:cNvGrpSpPr/>
          <p:nvPr/>
        </p:nvGrpSpPr>
        <p:grpSpPr>
          <a:xfrm>
            <a:off x="16455003" y="8770287"/>
            <a:ext cx="3263734" cy="2892900"/>
            <a:chOff x="9663915" y="5262164"/>
            <a:chExt cx="1958236" cy="1735740"/>
          </a:xfrm>
        </p:grpSpPr>
        <p:sp>
          <p:nvSpPr>
            <p:cNvPr id="81" name="TextBox 112">
              <a:extLst>
                <a:ext uri="{FF2B5EF4-FFF2-40B4-BE49-F238E27FC236}">
                  <a16:creationId xmlns:a16="http://schemas.microsoft.com/office/drawing/2014/main" id="{F002BB20-8EED-4248-AE0A-0084803F3FDF}"/>
                </a:ext>
              </a:extLst>
            </p:cNvPr>
            <p:cNvSpPr txBox="1"/>
            <p:nvPr/>
          </p:nvSpPr>
          <p:spPr>
            <a:xfrm>
              <a:off x="9663929" y="6266876"/>
              <a:ext cx="1849314" cy="270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333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Amazon DynamoDB</a:t>
              </a:r>
            </a:p>
          </p:txBody>
        </p: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4879D8C-BE4B-5D40-9A0C-310D89080808}"/>
                </a:ext>
              </a:extLst>
            </p:cNvPr>
            <p:cNvCxnSpPr>
              <a:cxnSpLocks/>
              <a:stCxn id="103" idx="2"/>
              <a:endCxn id="121" idx="1"/>
            </p:cNvCxnSpPr>
            <p:nvPr/>
          </p:nvCxnSpPr>
          <p:spPr>
            <a:xfrm rot="16200000" flipH="1">
              <a:off x="9585837" y="5340242"/>
              <a:ext cx="818231" cy="662075"/>
            </a:xfrm>
            <a:prstGeom prst="bentConnector2">
              <a:avLst/>
            </a:prstGeom>
            <a:ln w="952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75E8E915-8984-9C40-BAE0-2EEFE7441ADA}"/>
                </a:ext>
              </a:extLst>
            </p:cNvPr>
            <p:cNvCxnSpPr>
              <a:cxnSpLocks/>
              <a:stCxn id="104" idx="2"/>
              <a:endCxn id="121" idx="3"/>
            </p:cNvCxnSpPr>
            <p:nvPr/>
          </p:nvCxnSpPr>
          <p:spPr>
            <a:xfrm rot="5400000">
              <a:off x="10816075" y="5274319"/>
              <a:ext cx="809767" cy="802384"/>
            </a:xfrm>
            <a:prstGeom prst="bentConnector2">
              <a:avLst/>
            </a:prstGeom>
            <a:ln w="952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21" name="Graphic 47">
              <a:extLst>
                <a:ext uri="{FF2B5EF4-FFF2-40B4-BE49-F238E27FC236}">
                  <a16:creationId xmlns:a16="http://schemas.microsoft.com/office/drawing/2014/main" id="{61B21521-1FFB-7047-A7E4-34E2A607E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0325990" y="5833507"/>
              <a:ext cx="493776" cy="493776"/>
            </a:xfrm>
            <a:prstGeom prst="rect">
              <a:avLst/>
            </a:prstGeom>
          </p:spPr>
        </p:pic>
        <p:sp>
          <p:nvSpPr>
            <p:cNvPr id="63" name="TextBox 116">
              <a:extLst>
                <a:ext uri="{FF2B5EF4-FFF2-40B4-BE49-F238E27FC236}">
                  <a16:creationId xmlns:a16="http://schemas.microsoft.com/office/drawing/2014/main" id="{3F9D681A-1081-3D46-9409-38E8670E2403}"/>
                </a:ext>
              </a:extLst>
            </p:cNvPr>
            <p:cNvSpPr txBox="1"/>
            <p:nvPr/>
          </p:nvSpPr>
          <p:spPr>
            <a:xfrm>
              <a:off x="9703137" y="6511694"/>
              <a:ext cx="1897205" cy="486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333" dirty="0">
                  <a:solidFill>
                    <a:srgbClr val="FFCE3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Model metadata for audit tracking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372DC63-38F2-794D-B8A8-A8526B415187}"/>
              </a:ext>
            </a:extLst>
          </p:cNvPr>
          <p:cNvCxnSpPr>
            <a:cxnSpLocks/>
            <a:stCxn id="113" idx="0"/>
            <a:endCxn id="114" idx="2"/>
          </p:cNvCxnSpPr>
          <p:nvPr/>
        </p:nvCxnSpPr>
        <p:spPr>
          <a:xfrm flipV="1">
            <a:off x="16497349" y="5890359"/>
            <a:ext cx="2252" cy="1629025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EFE2871-815C-B041-A406-D468CB55D56D}"/>
              </a:ext>
            </a:extLst>
          </p:cNvPr>
          <p:cNvCxnSpPr>
            <a:cxnSpLocks/>
            <a:stCxn id="111" idx="0"/>
            <a:endCxn id="118" idx="2"/>
          </p:cNvCxnSpPr>
          <p:nvPr/>
        </p:nvCxnSpPr>
        <p:spPr>
          <a:xfrm flipH="1" flipV="1">
            <a:off x="14568141" y="5888114"/>
            <a:ext cx="19655" cy="162860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9" name="TextBox 77">
            <a:extLst>
              <a:ext uri="{FF2B5EF4-FFF2-40B4-BE49-F238E27FC236}">
                <a16:creationId xmlns:a16="http://schemas.microsoft.com/office/drawing/2014/main" id="{185BBEF2-5FBD-494F-AAC6-1071C8497730}"/>
              </a:ext>
            </a:extLst>
          </p:cNvPr>
          <p:cNvSpPr txBox="1"/>
          <p:nvPr/>
        </p:nvSpPr>
        <p:spPr>
          <a:xfrm>
            <a:off x="14483758" y="5871259"/>
            <a:ext cx="1467443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sp>
        <p:nvSpPr>
          <p:cNvPr id="136" name="TextBox 104">
            <a:extLst>
              <a:ext uri="{FF2B5EF4-FFF2-40B4-BE49-F238E27FC236}">
                <a16:creationId xmlns:a16="http://schemas.microsoft.com/office/drawing/2014/main" id="{C979AA4B-FE8B-9D47-A9DF-976B47CB4721}"/>
              </a:ext>
            </a:extLst>
          </p:cNvPr>
          <p:cNvSpPr txBox="1"/>
          <p:nvPr/>
        </p:nvSpPr>
        <p:spPr>
          <a:xfrm>
            <a:off x="20849901" y="8343669"/>
            <a:ext cx="2176877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Create model</a:t>
            </a:r>
          </a:p>
        </p:txBody>
      </p:sp>
    </p:spTree>
    <p:extLst>
      <p:ext uri="{BB962C8B-B14F-4D97-AF65-F5344CB8AC3E}">
        <p14:creationId xmlns:p14="http://schemas.microsoft.com/office/powerpoint/2010/main" val="3320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212F-3F5A-8F4C-8506-3E088AC3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Functions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6B6EA-8685-034F-A5A7-1686BEB60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885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FE61198-77C1-4567-8F0D-B492C76A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Main components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2B63E3-5F32-464A-A629-700801DF96F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Reusable Step Functions Definitions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Generic Lambda Function aka driver for step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Customer YAML configs aka Configure Everything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Lambda layers – for any additional libraries including SageMaker SDK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CD6A46-4ECF-461D-AECE-5A18B4C6E3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761F2E-EF12-D64F-B836-9E4ABEB7C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0027" y="478058"/>
            <a:ext cx="9220200" cy="124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0128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5D173-15D5-4899-9831-E1E148B788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2223276" y="13312531"/>
            <a:ext cx="11939576" cy="184666"/>
          </a:xfrm>
        </p:spPr>
        <p:txBody>
          <a:bodyPr/>
          <a:lstStyle/>
          <a:p>
            <a:r>
              <a:rPr lang="en-CA" dirty="0"/>
              <a:t>© 2020, Amazon Web Services, Inc. or its affiliates. All rights reserved.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8E0FA7D-6ECF-5142-8C8E-0AC87778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337" y="429224"/>
            <a:ext cx="19954772" cy="1285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5401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798FC-DF7F-4AB1-AB23-57F42D39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89" y="581632"/>
            <a:ext cx="12732616" cy="1651819"/>
          </a:xfrm>
        </p:spPr>
        <p:txBody>
          <a:bodyPr/>
          <a:lstStyle/>
          <a:p>
            <a:r>
              <a:rPr lang="en-CA" dirty="0"/>
              <a:t>Jobs configuration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B42D2B-0F4D-4C41-BA8D-179623DA26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425EF-9CBB-6F46-896F-1B26953C9E2A}"/>
              </a:ext>
            </a:extLst>
          </p:cNvPr>
          <p:cNvSpPr/>
          <p:nvPr/>
        </p:nvSpPr>
        <p:spPr>
          <a:xfrm>
            <a:off x="1002889" y="2254644"/>
            <a:ext cx="22417550" cy="1003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general_properties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</a:t>
            </a:r>
            <a:b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</a:t>
            </a:r>
            <a:r>
              <a:rPr lang="en-US" sz="3600" dirty="0" err="1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proj_name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”Team-XYZ-Model-ABC"</a:t>
            </a:r>
            <a:b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</a:t>
            </a:r>
            <a:r>
              <a:rPr lang="en-US" sz="36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role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</a:t>
            </a:r>
            <a:r>
              <a:rPr lang="en-US" sz="3600" dirty="0" err="1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arn:aws:iam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::741234567890:role/</a:t>
            </a:r>
            <a:r>
              <a:rPr lang="en-US" sz="3600" dirty="0" err="1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sagemaker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-role"</a:t>
            </a:r>
            <a:b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</a:t>
            </a:r>
            <a:r>
              <a:rPr lang="en-US" sz="3600" dirty="0" err="1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kmsId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"arn:aws:kms:us-east-1:741234567890:key/</a:t>
            </a:r>
            <a:r>
              <a:rPr lang="en-US" sz="3600" dirty="0" err="1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kms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-key"</a:t>
            </a:r>
            <a:b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</a:t>
            </a:r>
            <a:r>
              <a:rPr lang="en-US" sz="3600" dirty="0" err="1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job_audit_table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”audit-table-name"</a:t>
            </a:r>
            <a:b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</a:t>
            </a:r>
            <a:r>
              <a:rPr lang="en-US" sz="3600" dirty="0" err="1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models_registry_table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”model-registry-table-name"</a:t>
            </a:r>
            <a:b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</a:t>
            </a:r>
            <a:r>
              <a:rPr lang="en-US" sz="3600" dirty="0" err="1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SecurityGroupIds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[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"sg-123456"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"sg-567890"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]</a:t>
            </a:r>
            <a:b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</a:t>
            </a:r>
            <a:r>
              <a:rPr lang="en-US" sz="36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Subnets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[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"subnet-1234567"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"subnet-0987656"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]</a:t>
            </a:r>
            <a:b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</a:t>
            </a:r>
            <a:r>
              <a:rPr lang="en-US" sz="36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Tags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""</a:t>
            </a:r>
            <a:b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/>
            </a:r>
            <a:b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Jobs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</a:t>
            </a:r>
            <a:b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</a:t>
            </a:r>
            <a:r>
              <a:rPr lang="en-US" sz="36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training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</a:t>
            </a:r>
            <a:b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</a:t>
            </a:r>
            <a:r>
              <a:rPr lang="en-US" sz="3600" dirty="0" err="1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dataLocation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"s3://my-bucket/training/data"</a:t>
            </a:r>
            <a:b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</a:t>
            </a:r>
            <a:r>
              <a:rPr lang="en-US" sz="3600" dirty="0" err="1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imageName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</a:t>
            </a:r>
            <a:r>
              <a:rPr lang="en-US" sz="32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741234567890.dkr.ecr.us-east-1.amazonaws.com/customer/</a:t>
            </a:r>
            <a:r>
              <a:rPr lang="en-US" sz="3200" dirty="0" err="1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container:latest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</a:t>
            </a:r>
            <a:b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</a:t>
            </a:r>
            <a:r>
              <a:rPr lang="en-US" sz="3600" dirty="0" err="1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trainingInputMode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"File"</a:t>
            </a:r>
            <a:b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</a:t>
            </a:r>
            <a:r>
              <a:rPr lang="en-US" sz="3600" dirty="0" err="1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instanceType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 </a:t>
            </a: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"ml.m4.10xlarge"</a:t>
            </a:r>
            <a:b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36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</a:t>
            </a:r>
            <a:r>
              <a:rPr lang="en-US" sz="3600" dirty="0" err="1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instanceCount</a:t>
            </a:r>
            <a: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10</a:t>
            </a:r>
            <a:br>
              <a:rPr lang="en-US" sz="36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endParaRPr lang="en-US" dirty="0"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540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798FC-DF7F-4AB1-AB23-57F42D39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89" y="581632"/>
            <a:ext cx="12732616" cy="1651819"/>
          </a:xfrm>
        </p:spPr>
        <p:txBody>
          <a:bodyPr/>
          <a:lstStyle/>
          <a:p>
            <a:r>
              <a:rPr lang="en-CA" dirty="0"/>
              <a:t>Lambda function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B42D2B-0F4D-4C41-BA8D-179623DA26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C7F34-2870-6042-AD7F-00FC12C5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413" y="54842"/>
            <a:ext cx="5299587" cy="13661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ABE6AB-017B-634D-B6BA-D09B7FE4E2E4}"/>
              </a:ext>
            </a:extLst>
          </p:cNvPr>
          <p:cNvSpPr/>
          <p:nvPr/>
        </p:nvSpPr>
        <p:spPr>
          <a:xfrm>
            <a:off x="1002889" y="2233451"/>
            <a:ext cx="18081524" cy="1000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def </a:t>
            </a:r>
            <a:r>
              <a:rPr lang="en-US" sz="2800" dirty="0" err="1">
                <a:solidFill>
                  <a:srgbClr val="FFC66D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execute_action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(action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 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func_context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):</a:t>
            </a:r>
            <a:b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if 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action 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is not None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</a:t>
            </a:r>
            <a:b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/>
            </a:r>
            <a:b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supported_actions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= {</a:t>
            </a:r>
            <a:b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"test-action"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 </a:t>
            </a:r>
            <a:r>
              <a:rPr lang="en-US" sz="2800" dirty="0" err="1">
                <a:solidFill>
                  <a:srgbClr val="8888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str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"read-configuration"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orchestration.fetch_configuration_by_job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"submit-training-job"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orchestration.submit_training_job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"check-training-job-status"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orchestration.check_training_job_status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"log-job-detail"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orchestration.log_job_detail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 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"submit-</a:t>
            </a:r>
            <a:r>
              <a:rPr lang="en-US" sz="2800" dirty="0" err="1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batchtransform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-job"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orchestration.submit_batchtranform_job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"check-</a:t>
            </a:r>
            <a:r>
              <a:rPr lang="en-US" sz="2800" dirty="0" err="1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batchtransform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-job-status"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0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orchestration.check_batchtranform_job_status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"send-status-notification"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orchestration.send_status_notification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 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"get-model-name"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orchestration.get_model_for_batchtransform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"log-model-registry"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orchestration.model_registry_put_item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"provision-model"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orchestration.provision_model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"provision-endpoint"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orchestration.provision_endpoint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"check-endpoint-status"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orchestration.check_endpoint_status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,</a:t>
            </a:r>
            <a:b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}</a:t>
            </a:r>
            <a:b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/>
            </a:r>
            <a:b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if 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action 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in 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supported_actions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</a:t>
            </a:r>
            <a:b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return 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supported_actions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[action](</a:t>
            </a:r>
            <a:r>
              <a:rPr lang="en-US" sz="2800" dirty="0" err="1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func_context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)</a:t>
            </a:r>
            <a:b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else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</a:t>
            </a:r>
            <a:b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</a:b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           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raise </a:t>
            </a:r>
            <a:r>
              <a:rPr lang="en-US" sz="2800" dirty="0" err="1">
                <a:solidFill>
                  <a:srgbClr val="8888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KeyError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(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f"[ERROR] Requested action 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{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action</a:t>
            </a:r>
            <a:r>
              <a:rPr lang="en-US" sz="2800" dirty="0">
                <a:solidFill>
                  <a:srgbClr val="CC783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}</a:t>
            </a:r>
            <a:r>
              <a:rPr lang="en-US" sz="2800" dirty="0">
                <a:solidFill>
                  <a:srgbClr val="6A875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 is not supported"</a:t>
            </a:r>
            <a:r>
              <a:rPr lang="en-US" sz="2800" dirty="0">
                <a:solidFill>
                  <a:srgbClr val="A9B7C6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)</a:t>
            </a:r>
            <a:endParaRPr lang="en-US" sz="2800" dirty="0"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67319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6E7C78-0BF7-634B-BBB3-8AF31D96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integrations for Step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1A843-CEA6-3044-9470-035E19AB77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6C073B-D474-724A-8B00-20D79CF405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CreateEndpoint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CreateEndpointConfig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CreateHyperParameterTuningJob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CreateLabelingJob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CreateModel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CreateTransformJob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CreateTrainingJob</a:t>
            </a:r>
            <a:r>
              <a:rPr lang="en-US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UpdateEndpoint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ACF6C4-EF94-2C42-844A-6F37788D88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2000" y="3096885"/>
            <a:ext cx="11862487" cy="8643033"/>
          </a:xfrm>
          <a:solidFill>
            <a:schemeClr val="tx1"/>
          </a:solidFill>
          <a:ln>
            <a:solidFill>
              <a:schemeClr val="accent2"/>
            </a:solidFill>
          </a:ln>
        </p:spPr>
        <p:txBody>
          <a:bodyPr/>
          <a:lstStyle/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{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SageMaker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CreateTransformJob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 {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"Type": "Task",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"Resource":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arn:aws:states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:::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sagemaker:createTransformJob.sync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"Parameters": {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ModelName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 "SageMakerCreateTransformJobModel-9iFBKsYti9vr",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TransformInput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 {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CompressionType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 "None",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ContentType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 "text/csv",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DataSource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 {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  "S3DataSource": {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    "S3DataType": "S3Prefix",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    "S3Uri": "s3://my-s3bucket-example-1/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TransformJobDataInput.txt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  }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}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},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TransformOutput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 {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"S3OutputPath": "s3://my-s3bucket-example-1/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TransformJobOutputPath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},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TransformResources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 {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InstanceCount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 1,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InstanceType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 "ml.m4.xlarge"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},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TransformJobName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":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sfn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-binary-classification-prediction"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},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"Next": "</a:t>
            </a:r>
            <a:r>
              <a:rPr lang="en-US" sz="2000" dirty="0" err="1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ValidateOutput</a:t>
            </a: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"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},</a:t>
            </a:r>
          </a:p>
          <a:p>
            <a:pPr lvl="0" defTabSz="1828686" hangingPunct="0"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rgbClr val="FFFFFF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4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967A-25F6-3B4F-89CF-B503951D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270" y="445759"/>
            <a:ext cx="20857460" cy="2651126"/>
          </a:xfrm>
        </p:spPr>
        <p:txBody>
          <a:bodyPr/>
          <a:lstStyle/>
          <a:p>
            <a:r>
              <a:rPr lang="en-US" dirty="0"/>
              <a:t>AI/ML Pipeline </a:t>
            </a:r>
            <a:r>
              <a:rPr lang="en-US" dirty="0" smtClean="0"/>
              <a:t>– </a:t>
            </a:r>
            <a:r>
              <a:rPr lang="en-US" dirty="0" err="1" smtClean="0"/>
              <a:t>Goverance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614A9-2570-5140-BFF4-29F0930C79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893030" y="12752092"/>
            <a:ext cx="11939576" cy="184666"/>
          </a:xfrm>
        </p:spPr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48EA37-CDEF-A344-9FA2-92A72AFE2486}"/>
              </a:ext>
            </a:extLst>
          </p:cNvPr>
          <p:cNvCxnSpPr>
            <a:cxnSpLocks/>
            <a:stCxn id="43" idx="3"/>
            <a:endCxn id="32" idx="1"/>
          </p:cNvCxnSpPr>
          <p:nvPr/>
        </p:nvCxnSpPr>
        <p:spPr>
          <a:xfrm flipV="1">
            <a:off x="19509267" y="5791826"/>
            <a:ext cx="612076" cy="69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" name="Flowchart: Multidocument 11">
            <a:extLst>
              <a:ext uri="{FF2B5EF4-FFF2-40B4-BE49-F238E27FC236}">
                <a16:creationId xmlns:a16="http://schemas.microsoft.com/office/drawing/2014/main" id="{1EFFB3F1-41B6-AF4F-8B25-D4ACDABC4944}"/>
              </a:ext>
            </a:extLst>
          </p:cNvPr>
          <p:cNvSpPr/>
          <p:nvPr/>
        </p:nvSpPr>
        <p:spPr>
          <a:xfrm>
            <a:off x="15734" y="6067126"/>
            <a:ext cx="1536365" cy="1052725"/>
          </a:xfrm>
          <a:prstGeom prst="flowChartMultidocumen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Model Source code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635578-754B-2A4D-BB40-C2BB85B76290}"/>
              </a:ext>
            </a:extLst>
          </p:cNvPr>
          <p:cNvCxnSpPr>
            <a:cxnSpLocks/>
            <a:stCxn id="11" idx="3"/>
            <a:endCxn id="31" idx="1"/>
          </p:cNvCxnSpPr>
          <p:nvPr/>
        </p:nvCxnSpPr>
        <p:spPr>
          <a:xfrm>
            <a:off x="1552099" y="6593489"/>
            <a:ext cx="640460" cy="7952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" name="TextBox 69">
            <a:extLst>
              <a:ext uri="{FF2B5EF4-FFF2-40B4-BE49-F238E27FC236}">
                <a16:creationId xmlns:a16="http://schemas.microsoft.com/office/drawing/2014/main" id="{BD66AFDF-7A73-CA42-B8B2-A29B04CD72A2}"/>
              </a:ext>
            </a:extLst>
          </p:cNvPr>
          <p:cNvSpPr txBox="1"/>
          <p:nvPr/>
        </p:nvSpPr>
        <p:spPr>
          <a:xfrm>
            <a:off x="1510454" y="7157727"/>
            <a:ext cx="2187170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 CodeCommit</a:t>
            </a:r>
          </a:p>
        </p:txBody>
      </p:sp>
      <p:sp>
        <p:nvSpPr>
          <p:cNvPr id="15" name="Flowchart: Multidocument 24">
            <a:extLst>
              <a:ext uri="{FF2B5EF4-FFF2-40B4-BE49-F238E27FC236}">
                <a16:creationId xmlns:a16="http://schemas.microsoft.com/office/drawing/2014/main" id="{8F718E14-9AFD-574F-8641-21CD112EF478}"/>
              </a:ext>
            </a:extLst>
          </p:cNvPr>
          <p:cNvSpPr/>
          <p:nvPr/>
        </p:nvSpPr>
        <p:spPr>
          <a:xfrm>
            <a:off x="16571013" y="5260848"/>
            <a:ext cx="1549495" cy="1052723"/>
          </a:xfrm>
          <a:prstGeom prst="flowChartMultidocumen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chemeClr val="bg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Dataset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321F18-37D1-EA41-A5DC-FD4FA4195893}"/>
              </a:ext>
            </a:extLst>
          </p:cNvPr>
          <p:cNvCxnSpPr>
            <a:cxnSpLocks/>
          </p:cNvCxnSpPr>
          <p:nvPr/>
        </p:nvCxnSpPr>
        <p:spPr>
          <a:xfrm>
            <a:off x="18120508" y="5781900"/>
            <a:ext cx="565799" cy="5309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BA44712-1A30-FE46-84CA-6E749A5502F2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475651" y="6597129"/>
            <a:ext cx="839509" cy="431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9C4354BB-168E-DF4D-963A-F34A7531B43D}"/>
              </a:ext>
            </a:extLst>
          </p:cNvPr>
          <p:cNvCxnSpPr>
            <a:cxnSpLocks/>
            <a:stCxn id="32" idx="0"/>
            <a:endCxn id="96" idx="3"/>
          </p:cNvCxnSpPr>
          <p:nvPr/>
        </p:nvCxnSpPr>
        <p:spPr>
          <a:xfrm rot="16200000" flipV="1">
            <a:off x="15047069" y="-105408"/>
            <a:ext cx="384747" cy="10586762"/>
          </a:xfrm>
          <a:prstGeom prst="bentConnector2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1" name="Graphic 60">
            <a:extLst>
              <a:ext uri="{FF2B5EF4-FFF2-40B4-BE49-F238E27FC236}">
                <a16:creationId xmlns:a16="http://schemas.microsoft.com/office/drawing/2014/main" id="{78A85AA4-A731-8D4E-AD60-3DF45600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92559" y="6189961"/>
            <a:ext cx="822960" cy="822960"/>
          </a:xfrm>
          <a:prstGeom prst="rect">
            <a:avLst/>
          </a:prstGeom>
        </p:spPr>
      </p:pic>
      <p:pic>
        <p:nvPicPr>
          <p:cNvPr id="32" name="Graphic 6">
            <a:extLst>
              <a:ext uri="{FF2B5EF4-FFF2-40B4-BE49-F238E27FC236}">
                <a16:creationId xmlns:a16="http://schemas.microsoft.com/office/drawing/2014/main" id="{5FA0048E-C89D-0B4B-ACC7-7BECCF461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0121343" y="5380346"/>
            <a:ext cx="822960" cy="822960"/>
          </a:xfrm>
          <a:prstGeom prst="rect">
            <a:avLst/>
          </a:prstGeom>
        </p:spPr>
      </p:pic>
      <p:pic>
        <p:nvPicPr>
          <p:cNvPr id="33" name="Graphic 24">
            <a:extLst>
              <a:ext uri="{FF2B5EF4-FFF2-40B4-BE49-F238E27FC236}">
                <a16:creationId xmlns:a16="http://schemas.microsoft.com/office/drawing/2014/main" id="{2F753EA2-B582-2942-A266-05CEC3AD3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15160" y="6191085"/>
            <a:ext cx="820712" cy="82071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7D2920-98DB-1F4D-B453-A0D37DEA8556}"/>
              </a:ext>
            </a:extLst>
          </p:cNvPr>
          <p:cNvCxnSpPr>
            <a:cxnSpLocks/>
            <a:stCxn id="33" idx="3"/>
            <a:endCxn id="93" idx="1"/>
          </p:cNvCxnSpPr>
          <p:nvPr/>
        </p:nvCxnSpPr>
        <p:spPr>
          <a:xfrm>
            <a:off x="6135872" y="6601441"/>
            <a:ext cx="778834" cy="0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3" name="Graphic 44">
            <a:extLst>
              <a:ext uri="{FF2B5EF4-FFF2-40B4-BE49-F238E27FC236}">
                <a16:creationId xmlns:a16="http://schemas.microsoft.com/office/drawing/2014/main" id="{6094F500-AA4C-E74D-8E88-46E4714C8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8686307" y="5381039"/>
            <a:ext cx="822960" cy="822960"/>
          </a:xfrm>
          <a:prstGeom prst="rect">
            <a:avLst/>
          </a:prstGeom>
        </p:spPr>
      </p:pic>
      <p:sp>
        <p:nvSpPr>
          <p:cNvPr id="52" name="TextBox 58">
            <a:extLst>
              <a:ext uri="{FF2B5EF4-FFF2-40B4-BE49-F238E27FC236}">
                <a16:creationId xmlns:a16="http://schemas.microsoft.com/office/drawing/2014/main" id="{F428A3EE-9AD6-6A47-A956-43D223677665}"/>
              </a:ext>
            </a:extLst>
          </p:cNvPr>
          <p:cNvSpPr txBox="1"/>
          <p:nvPr/>
        </p:nvSpPr>
        <p:spPr>
          <a:xfrm>
            <a:off x="4667963" y="7157727"/>
            <a:ext cx="2122040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 CodePipeline</a:t>
            </a:r>
          </a:p>
        </p:txBody>
      </p:sp>
      <p:sp>
        <p:nvSpPr>
          <p:cNvPr id="55" name="TextBox 51">
            <a:extLst>
              <a:ext uri="{FF2B5EF4-FFF2-40B4-BE49-F238E27FC236}">
                <a16:creationId xmlns:a16="http://schemas.microsoft.com/office/drawing/2014/main" id="{9CC8D688-5CEA-AB44-9064-C16FE2D9BE56}"/>
              </a:ext>
            </a:extLst>
          </p:cNvPr>
          <p:cNvSpPr txBox="1"/>
          <p:nvPr/>
        </p:nvSpPr>
        <p:spPr>
          <a:xfrm>
            <a:off x="8071104" y="7157727"/>
            <a:ext cx="1652297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Train &amp; Evaluation</a:t>
            </a:r>
          </a:p>
        </p:txBody>
      </p:sp>
      <p:sp>
        <p:nvSpPr>
          <p:cNvPr id="64" name="TextBox 77">
            <a:extLst>
              <a:ext uri="{FF2B5EF4-FFF2-40B4-BE49-F238E27FC236}">
                <a16:creationId xmlns:a16="http://schemas.microsoft.com/office/drawing/2014/main" id="{98AE067F-4FAB-7A43-9B31-5B3600173DA3}"/>
              </a:ext>
            </a:extLst>
          </p:cNvPr>
          <p:cNvSpPr txBox="1"/>
          <p:nvPr/>
        </p:nvSpPr>
        <p:spPr>
          <a:xfrm>
            <a:off x="6569104" y="7157727"/>
            <a:ext cx="1467443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F9EF1CC-7F72-2748-8AD7-CE9AD7D5F6CE}"/>
              </a:ext>
            </a:extLst>
          </p:cNvPr>
          <p:cNvSpPr/>
          <p:nvPr/>
        </p:nvSpPr>
        <p:spPr>
          <a:xfrm>
            <a:off x="1701744" y="4261063"/>
            <a:ext cx="12783305" cy="453511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Micro-account(PROD)</a:t>
            </a:r>
          </a:p>
        </p:txBody>
      </p:sp>
      <p:pic>
        <p:nvPicPr>
          <p:cNvPr id="93" name="Graphic 7">
            <a:extLst>
              <a:ext uri="{FF2B5EF4-FFF2-40B4-BE49-F238E27FC236}">
                <a16:creationId xmlns:a16="http://schemas.microsoft.com/office/drawing/2014/main" id="{DB6F4205-B883-564D-9A3C-5D1297C3B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14706" y="6189961"/>
            <a:ext cx="822960" cy="822960"/>
          </a:xfrm>
          <a:prstGeom prst="rect">
            <a:avLst/>
          </a:prstGeom>
        </p:spPr>
      </p:pic>
      <p:pic>
        <p:nvPicPr>
          <p:cNvPr id="94" name="Graphic 37">
            <a:extLst>
              <a:ext uri="{FF2B5EF4-FFF2-40B4-BE49-F238E27FC236}">
                <a16:creationId xmlns:a16="http://schemas.microsoft.com/office/drawing/2014/main" id="{BAA60902-1092-4548-AC14-DE4E559D24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480481" y="6189961"/>
            <a:ext cx="822960" cy="822960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B0188B1-A7EC-564B-B6D8-22C7A72F440A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7680613" y="6601441"/>
            <a:ext cx="799868" cy="3068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88FD234-4A7F-604B-9D55-3BF987355546}"/>
              </a:ext>
            </a:extLst>
          </p:cNvPr>
          <p:cNvSpPr/>
          <p:nvPr/>
        </p:nvSpPr>
        <p:spPr>
          <a:xfrm>
            <a:off x="1954683" y="9148067"/>
            <a:ext cx="7644285" cy="408796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Governance Account (TEST)</a:t>
            </a:r>
          </a:p>
        </p:txBody>
      </p:sp>
      <p:sp>
        <p:nvSpPr>
          <p:cNvPr id="102" name="TextBox 69">
            <a:extLst>
              <a:ext uri="{FF2B5EF4-FFF2-40B4-BE49-F238E27FC236}">
                <a16:creationId xmlns:a16="http://schemas.microsoft.com/office/drawing/2014/main" id="{A7934A22-EA0F-1D40-909C-5D77B69CFFE9}"/>
              </a:ext>
            </a:extLst>
          </p:cNvPr>
          <p:cNvSpPr txBox="1"/>
          <p:nvPr/>
        </p:nvSpPr>
        <p:spPr>
          <a:xfrm>
            <a:off x="1701744" y="11244231"/>
            <a:ext cx="2402963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 CodeCommit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E3D5A1BA-032F-2346-AF2E-2B0B8042267D}"/>
              </a:ext>
            </a:extLst>
          </p:cNvPr>
          <p:cNvCxnSpPr>
            <a:cxnSpLocks/>
            <a:stCxn id="104" idx="3"/>
            <a:endCxn id="105" idx="1"/>
          </p:cNvCxnSpPr>
          <p:nvPr/>
        </p:nvCxnSpPr>
        <p:spPr>
          <a:xfrm flipV="1">
            <a:off x="3376205" y="10664449"/>
            <a:ext cx="839509" cy="112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04" name="Graphic 60">
            <a:extLst>
              <a:ext uri="{FF2B5EF4-FFF2-40B4-BE49-F238E27FC236}">
                <a16:creationId xmlns:a16="http://schemas.microsoft.com/office/drawing/2014/main" id="{CC3B2F05-A2F8-9B4D-B4BA-FEB105C5B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53245" y="10254093"/>
            <a:ext cx="822960" cy="822960"/>
          </a:xfrm>
          <a:prstGeom prst="rect">
            <a:avLst/>
          </a:prstGeom>
        </p:spPr>
      </p:pic>
      <p:pic>
        <p:nvPicPr>
          <p:cNvPr id="105" name="Graphic 24">
            <a:extLst>
              <a:ext uri="{FF2B5EF4-FFF2-40B4-BE49-F238E27FC236}">
                <a16:creationId xmlns:a16="http://schemas.microsoft.com/office/drawing/2014/main" id="{8A267645-88A1-714E-B61B-DEA32CC91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215714" y="10254093"/>
            <a:ext cx="820712" cy="820712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88C70DD-F40D-7649-B7B5-22E7C2549F87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5036426" y="10664449"/>
            <a:ext cx="835353" cy="850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7" name="TextBox 58">
            <a:extLst>
              <a:ext uri="{FF2B5EF4-FFF2-40B4-BE49-F238E27FC236}">
                <a16:creationId xmlns:a16="http://schemas.microsoft.com/office/drawing/2014/main" id="{67449AB8-D7A1-0446-AE1B-D91DB7E0AA20}"/>
              </a:ext>
            </a:extLst>
          </p:cNvPr>
          <p:cNvSpPr txBox="1"/>
          <p:nvPr/>
        </p:nvSpPr>
        <p:spPr>
          <a:xfrm>
            <a:off x="3673021" y="11241983"/>
            <a:ext cx="2122040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 CodePipeline</a:t>
            </a:r>
          </a:p>
        </p:txBody>
      </p: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F3A29851-83CB-9646-9362-CC664EDE4431}"/>
              </a:ext>
            </a:extLst>
          </p:cNvPr>
          <p:cNvCxnSpPr>
            <a:cxnSpLocks/>
            <a:endCxn id="104" idx="1"/>
          </p:cNvCxnSpPr>
          <p:nvPr/>
        </p:nvCxnSpPr>
        <p:spPr>
          <a:xfrm rot="16200000" flipH="1">
            <a:off x="-10676" y="8101651"/>
            <a:ext cx="4047669" cy="1080174"/>
          </a:xfrm>
          <a:prstGeom prst="bentConnector2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7" name="Flowchart: Multidocument 24">
            <a:extLst>
              <a:ext uri="{FF2B5EF4-FFF2-40B4-BE49-F238E27FC236}">
                <a16:creationId xmlns:a16="http://schemas.microsoft.com/office/drawing/2014/main" id="{DB391421-7108-DD4E-8AE9-6E82AFA26CCC}"/>
              </a:ext>
            </a:extLst>
          </p:cNvPr>
          <p:cNvSpPr/>
          <p:nvPr/>
        </p:nvSpPr>
        <p:spPr>
          <a:xfrm>
            <a:off x="5912032" y="10170640"/>
            <a:ext cx="1549495" cy="1052723"/>
          </a:xfrm>
          <a:prstGeom prst="flowChartMultidocumen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chemeClr val="bg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Security Tools</a:t>
            </a:r>
          </a:p>
        </p:txBody>
      </p:sp>
      <p:sp>
        <p:nvSpPr>
          <p:cNvPr id="128" name="TextBox 72">
            <a:extLst>
              <a:ext uri="{FF2B5EF4-FFF2-40B4-BE49-F238E27FC236}">
                <a16:creationId xmlns:a16="http://schemas.microsoft.com/office/drawing/2014/main" id="{60DCB65B-46FE-0A43-ABBB-BBB97BF98205}"/>
              </a:ext>
            </a:extLst>
          </p:cNvPr>
          <p:cNvSpPr txBox="1"/>
          <p:nvPr/>
        </p:nvSpPr>
        <p:spPr>
          <a:xfrm>
            <a:off x="7950979" y="11102732"/>
            <a:ext cx="1540011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Security Artifacts</a:t>
            </a:r>
            <a:endParaRPr lang="en-US" sz="2000" dirty="0">
              <a:solidFill>
                <a:srgbClr val="FFFFFF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29" name="Graphic 44">
            <a:extLst>
              <a:ext uri="{FF2B5EF4-FFF2-40B4-BE49-F238E27FC236}">
                <a16:creationId xmlns:a16="http://schemas.microsoft.com/office/drawing/2014/main" id="{07EC39AF-E36F-5949-B62A-A099D5B3E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321832" y="10202197"/>
            <a:ext cx="822960" cy="822960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B1319CF-1784-C844-8621-3BB2CFFC50B0}"/>
              </a:ext>
            </a:extLst>
          </p:cNvPr>
          <p:cNvCxnSpPr>
            <a:cxnSpLocks/>
          </p:cNvCxnSpPr>
          <p:nvPr/>
        </p:nvCxnSpPr>
        <p:spPr>
          <a:xfrm>
            <a:off x="7461527" y="10579347"/>
            <a:ext cx="835353" cy="850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779D67DA-0BA3-5546-A6FE-FCCA9654F76D}"/>
              </a:ext>
            </a:extLst>
          </p:cNvPr>
          <p:cNvSpPr txBox="1"/>
          <p:nvPr/>
        </p:nvSpPr>
        <p:spPr>
          <a:xfrm>
            <a:off x="5030579" y="12789753"/>
            <a:ext cx="3081097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33" kern="1200" dirty="0">
                <a:solidFill>
                  <a:srgbClr val="FFFFFF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AWS SNS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D8EFB913-1948-444D-B490-77CDB6C43D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083009" y="11832718"/>
            <a:ext cx="884570" cy="884570"/>
          </a:xfrm>
          <a:prstGeom prst="rect">
            <a:avLst/>
          </a:prstGeom>
        </p:spPr>
      </p:pic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3FE1A1D8-670B-A84F-8852-2AF12A2DA6A7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5229580" y="11556793"/>
            <a:ext cx="309356" cy="1300435"/>
          </a:xfrm>
          <a:prstGeom prst="bentConnector2">
            <a:avLst/>
          </a:prstGeom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FA449135-3A43-3544-8CE3-8DE312C1830C}"/>
              </a:ext>
            </a:extLst>
          </p:cNvPr>
          <p:cNvCxnSpPr>
            <a:cxnSpLocks/>
            <a:stCxn id="128" idx="2"/>
          </p:cNvCxnSpPr>
          <p:nvPr/>
        </p:nvCxnSpPr>
        <p:spPr>
          <a:xfrm rot="5400000">
            <a:off x="7655637" y="11312944"/>
            <a:ext cx="465211" cy="1665486"/>
          </a:xfrm>
          <a:prstGeom prst="bentConnector2">
            <a:avLst/>
          </a:prstGeom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9" name="Graphic 64">
            <a:extLst>
              <a:ext uri="{FF2B5EF4-FFF2-40B4-BE49-F238E27FC236}">
                <a16:creationId xmlns:a16="http://schemas.microsoft.com/office/drawing/2014/main" id="{DD449DA3-1C3E-AE4A-829D-2DDF4C8456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1871502" y="6192628"/>
            <a:ext cx="883920" cy="817627"/>
          </a:xfrm>
          <a:prstGeom prst="rect">
            <a:avLst/>
          </a:prstGeom>
        </p:spPr>
      </p:pic>
      <p:sp>
        <p:nvSpPr>
          <p:cNvPr id="140" name="TextBox 65">
            <a:extLst>
              <a:ext uri="{FF2B5EF4-FFF2-40B4-BE49-F238E27FC236}">
                <a16:creationId xmlns:a16="http://schemas.microsoft.com/office/drawing/2014/main" id="{273E1148-B96F-1B4D-8E1E-711D59946F5F}"/>
              </a:ext>
            </a:extLst>
          </p:cNvPr>
          <p:cNvSpPr txBox="1"/>
          <p:nvPr/>
        </p:nvSpPr>
        <p:spPr>
          <a:xfrm>
            <a:off x="11430802" y="7157727"/>
            <a:ext cx="1871403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Approval gate</a:t>
            </a:r>
          </a:p>
        </p:txBody>
      </p: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E8D45F06-ECA6-0743-973C-F8D31EB224D9}"/>
              </a:ext>
            </a:extLst>
          </p:cNvPr>
          <p:cNvCxnSpPr>
            <a:cxnSpLocks/>
            <a:stCxn id="140" idx="2"/>
            <a:endCxn id="129" idx="0"/>
          </p:cNvCxnSpPr>
          <p:nvPr/>
        </p:nvCxnSpPr>
        <p:spPr>
          <a:xfrm rot="5400000">
            <a:off x="9432848" y="7268541"/>
            <a:ext cx="2234120" cy="3633192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E414CCF-5A66-7648-9656-CBF4808ABC91}"/>
              </a:ext>
            </a:extLst>
          </p:cNvPr>
          <p:cNvCxnSpPr>
            <a:cxnSpLocks/>
          </p:cNvCxnSpPr>
          <p:nvPr/>
        </p:nvCxnSpPr>
        <p:spPr>
          <a:xfrm>
            <a:off x="10990674" y="6611836"/>
            <a:ext cx="835353" cy="850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B56C6EC-AE7F-064A-9DDC-1AAB5804812D}"/>
              </a:ext>
            </a:extLst>
          </p:cNvPr>
          <p:cNvSpPr/>
          <p:nvPr/>
        </p:nvSpPr>
        <p:spPr>
          <a:xfrm>
            <a:off x="15508606" y="3712831"/>
            <a:ext cx="6235066" cy="324421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Data Lake Account (PROD)</a:t>
            </a:r>
          </a:p>
        </p:txBody>
      </p:sp>
      <p:sp>
        <p:nvSpPr>
          <p:cNvPr id="158" name="TextBox 115">
            <a:extLst>
              <a:ext uri="{FF2B5EF4-FFF2-40B4-BE49-F238E27FC236}">
                <a16:creationId xmlns:a16="http://schemas.microsoft.com/office/drawing/2014/main" id="{A0E8F4F7-AA3E-C245-BECC-BD1FD6C363A8}"/>
              </a:ext>
            </a:extLst>
          </p:cNvPr>
          <p:cNvSpPr txBox="1"/>
          <p:nvPr/>
        </p:nvSpPr>
        <p:spPr>
          <a:xfrm>
            <a:off x="9256959" y="7157727"/>
            <a:ext cx="2742152" cy="810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Model</a:t>
            </a:r>
          </a:p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artifacts</a:t>
            </a:r>
          </a:p>
        </p:txBody>
      </p:sp>
      <p:pic>
        <p:nvPicPr>
          <p:cNvPr id="159" name="Graphic 44">
            <a:extLst>
              <a:ext uri="{FF2B5EF4-FFF2-40B4-BE49-F238E27FC236}">
                <a16:creationId xmlns:a16="http://schemas.microsoft.com/office/drawing/2014/main" id="{FF9D1807-B207-1F47-9DA7-CC613FA096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150242" y="6189961"/>
            <a:ext cx="822960" cy="822960"/>
          </a:xfrm>
          <a:prstGeom prst="rect">
            <a:avLst/>
          </a:prstGeom>
        </p:spPr>
      </p:pic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44A7AEF-181F-B849-B082-EDB3587FBFB2}"/>
              </a:ext>
            </a:extLst>
          </p:cNvPr>
          <p:cNvCxnSpPr>
            <a:cxnSpLocks/>
          </p:cNvCxnSpPr>
          <p:nvPr/>
        </p:nvCxnSpPr>
        <p:spPr>
          <a:xfrm>
            <a:off x="9292151" y="6587502"/>
            <a:ext cx="835353" cy="850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1C317EC6-0AFB-F748-940F-07CCA9D61786}"/>
              </a:ext>
            </a:extLst>
          </p:cNvPr>
          <p:cNvSpPr txBox="1"/>
          <p:nvPr/>
        </p:nvSpPr>
        <p:spPr>
          <a:xfrm>
            <a:off x="3501088" y="6978223"/>
            <a:ext cx="1306200" cy="11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33" kern="1200" dirty="0">
                <a:solidFill>
                  <a:srgbClr val="FFFFFF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AWS Service Catalog</a:t>
            </a:r>
          </a:p>
        </p:txBody>
      </p:sp>
      <p:pic>
        <p:nvPicPr>
          <p:cNvPr id="165" name="Graphic 164">
            <a:extLst>
              <a:ext uri="{FF2B5EF4-FFF2-40B4-BE49-F238E27FC236}">
                <a16:creationId xmlns:a16="http://schemas.microsoft.com/office/drawing/2014/main" id="{07F06230-C484-2744-A504-FBB78C8978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3814888" y="6245841"/>
            <a:ext cx="711200" cy="711200"/>
          </a:xfrm>
          <a:prstGeom prst="rect">
            <a:avLst/>
          </a:prstGeom>
        </p:spPr>
      </p:pic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F85E1B1-3EB7-1F4C-A7B5-7215C12AFD15}"/>
              </a:ext>
            </a:extLst>
          </p:cNvPr>
          <p:cNvCxnSpPr>
            <a:cxnSpLocks/>
          </p:cNvCxnSpPr>
          <p:nvPr/>
        </p:nvCxnSpPr>
        <p:spPr>
          <a:xfrm>
            <a:off x="3022133" y="6548628"/>
            <a:ext cx="835353" cy="850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78" name="Graphic 16">
            <a:extLst>
              <a:ext uri="{FF2B5EF4-FFF2-40B4-BE49-F238E27FC236}">
                <a16:creationId xmlns:a16="http://schemas.microsoft.com/office/drawing/2014/main" id="{72A69AED-B533-0E4F-85B4-BE69D3A038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5126618" y="10575883"/>
            <a:ext cx="822960" cy="912076"/>
          </a:xfrm>
          <a:prstGeom prst="rect">
            <a:avLst/>
          </a:prstGeom>
        </p:spPr>
      </p:pic>
      <p:sp>
        <p:nvSpPr>
          <p:cNvPr id="182" name="TextBox 77">
            <a:extLst>
              <a:ext uri="{FF2B5EF4-FFF2-40B4-BE49-F238E27FC236}">
                <a16:creationId xmlns:a16="http://schemas.microsoft.com/office/drawing/2014/main" id="{610A0F05-BE9E-4449-81DF-E67F85B79EAD}"/>
              </a:ext>
            </a:extLst>
          </p:cNvPr>
          <p:cNvSpPr txBox="1"/>
          <p:nvPr/>
        </p:nvSpPr>
        <p:spPr>
          <a:xfrm>
            <a:off x="13135136" y="11667605"/>
            <a:ext cx="1467443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44190A1-6FBE-E340-B3FC-231E0BEB5A33}"/>
              </a:ext>
            </a:extLst>
          </p:cNvPr>
          <p:cNvSpPr/>
          <p:nvPr/>
        </p:nvSpPr>
        <p:spPr>
          <a:xfrm>
            <a:off x="9946061" y="9189408"/>
            <a:ext cx="6141770" cy="4073783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Staging Account(TEST)</a:t>
            </a:r>
          </a:p>
        </p:txBody>
      </p:sp>
      <p:pic>
        <p:nvPicPr>
          <p:cNvPr id="186" name="Graphic 7">
            <a:extLst>
              <a:ext uri="{FF2B5EF4-FFF2-40B4-BE49-F238E27FC236}">
                <a16:creationId xmlns:a16="http://schemas.microsoft.com/office/drawing/2014/main" id="{2204BDAF-4C41-2540-9CD5-240024C18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456345" y="10575883"/>
            <a:ext cx="822960" cy="912076"/>
          </a:xfrm>
          <a:prstGeom prst="rect">
            <a:avLst/>
          </a:prstGeom>
        </p:spPr>
      </p:pic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4667AB4-45A7-4C41-87B6-F0DC52989162}"/>
              </a:ext>
            </a:extLst>
          </p:cNvPr>
          <p:cNvCxnSpPr>
            <a:cxnSpLocks/>
          </p:cNvCxnSpPr>
          <p:nvPr/>
        </p:nvCxnSpPr>
        <p:spPr>
          <a:xfrm>
            <a:off x="14351149" y="11042139"/>
            <a:ext cx="835353" cy="850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5E262568-2DBD-9D41-8974-B47A420BA3E5}"/>
              </a:ext>
            </a:extLst>
          </p:cNvPr>
          <p:cNvSpPr txBox="1"/>
          <p:nvPr/>
        </p:nvSpPr>
        <p:spPr>
          <a:xfrm>
            <a:off x="11745404" y="11575864"/>
            <a:ext cx="1306200" cy="11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33" kern="1200" dirty="0">
                <a:solidFill>
                  <a:srgbClr val="FFFFFF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AWS Service Catalog</a:t>
            </a:r>
          </a:p>
        </p:txBody>
      </p:sp>
      <p:pic>
        <p:nvPicPr>
          <p:cNvPr id="197" name="Graphic 196">
            <a:extLst>
              <a:ext uri="{FF2B5EF4-FFF2-40B4-BE49-F238E27FC236}">
                <a16:creationId xmlns:a16="http://schemas.microsoft.com/office/drawing/2014/main" id="{6004574B-C766-0847-AA70-515122C401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2059204" y="10637814"/>
            <a:ext cx="711200" cy="788214"/>
          </a:xfrm>
          <a:prstGeom prst="rect">
            <a:avLst/>
          </a:prstGeom>
        </p:spPr>
      </p:pic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E49406A-B2AB-9944-93EA-13698B39CD9C}"/>
              </a:ext>
            </a:extLst>
          </p:cNvPr>
          <p:cNvCxnSpPr>
            <a:cxnSpLocks/>
          </p:cNvCxnSpPr>
          <p:nvPr/>
        </p:nvCxnSpPr>
        <p:spPr>
          <a:xfrm>
            <a:off x="11180765" y="11074595"/>
            <a:ext cx="835353" cy="850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99" name="Graphic 44">
            <a:extLst>
              <a:ext uri="{FF2B5EF4-FFF2-40B4-BE49-F238E27FC236}">
                <a16:creationId xmlns:a16="http://schemas.microsoft.com/office/drawing/2014/main" id="{6BFAD3A1-58B4-0141-A9A9-B70BC2657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388738" y="10575883"/>
            <a:ext cx="822960" cy="912076"/>
          </a:xfrm>
          <a:prstGeom prst="rect">
            <a:avLst/>
          </a:prstGeom>
        </p:spPr>
      </p:pic>
      <p:sp>
        <p:nvSpPr>
          <p:cNvPr id="201" name="TextBox 72">
            <a:extLst>
              <a:ext uri="{FF2B5EF4-FFF2-40B4-BE49-F238E27FC236}">
                <a16:creationId xmlns:a16="http://schemas.microsoft.com/office/drawing/2014/main" id="{4B970E61-6E12-E84F-8AE3-4B7D5489B9B5}"/>
              </a:ext>
            </a:extLst>
          </p:cNvPr>
          <p:cNvSpPr txBox="1"/>
          <p:nvPr/>
        </p:nvSpPr>
        <p:spPr>
          <a:xfrm>
            <a:off x="10210401" y="11638813"/>
            <a:ext cx="1402228" cy="11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Copy of Model Artifacts</a:t>
            </a:r>
            <a:endParaRPr lang="en-US" sz="2000" dirty="0">
              <a:solidFill>
                <a:srgbClr val="FFFFFF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6F923A06-0B4F-1243-B850-86F2574064F3}"/>
              </a:ext>
            </a:extLst>
          </p:cNvPr>
          <p:cNvCxnSpPr>
            <a:cxnSpLocks/>
            <a:stCxn id="197" idx="3"/>
            <a:endCxn id="186" idx="1"/>
          </p:cNvCxnSpPr>
          <p:nvPr/>
        </p:nvCxnSpPr>
        <p:spPr>
          <a:xfrm>
            <a:off x="12770404" y="11031921"/>
            <a:ext cx="685941" cy="0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12" name="TextBox 49">
            <a:extLst>
              <a:ext uri="{FF2B5EF4-FFF2-40B4-BE49-F238E27FC236}">
                <a16:creationId xmlns:a16="http://schemas.microsoft.com/office/drawing/2014/main" id="{118F33D6-C665-E44A-A72F-912C606B2538}"/>
              </a:ext>
            </a:extLst>
          </p:cNvPr>
          <p:cNvSpPr txBox="1"/>
          <p:nvPr/>
        </p:nvSpPr>
        <p:spPr>
          <a:xfrm>
            <a:off x="14279305" y="11565584"/>
            <a:ext cx="2172204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Deploy endpoint</a:t>
            </a:r>
          </a:p>
        </p:txBody>
      </p:sp>
      <p:pic>
        <p:nvPicPr>
          <p:cNvPr id="217" name="Graphic 16">
            <a:extLst>
              <a:ext uri="{FF2B5EF4-FFF2-40B4-BE49-F238E27FC236}">
                <a16:creationId xmlns:a16="http://schemas.microsoft.com/office/drawing/2014/main" id="{5561A58A-3723-3A40-9C4A-7DA339487A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1937722" y="8315874"/>
            <a:ext cx="822960" cy="822960"/>
          </a:xfrm>
          <a:prstGeom prst="rect">
            <a:avLst/>
          </a:prstGeom>
        </p:spPr>
      </p:pic>
      <p:sp>
        <p:nvSpPr>
          <p:cNvPr id="219" name="TextBox 77">
            <a:extLst>
              <a:ext uri="{FF2B5EF4-FFF2-40B4-BE49-F238E27FC236}">
                <a16:creationId xmlns:a16="http://schemas.microsoft.com/office/drawing/2014/main" id="{CB7488E5-EAD8-0A40-8E29-2060DA5BF919}"/>
              </a:ext>
            </a:extLst>
          </p:cNvPr>
          <p:cNvSpPr txBox="1"/>
          <p:nvPr/>
        </p:nvSpPr>
        <p:spPr>
          <a:xfrm>
            <a:off x="19946240" y="9303801"/>
            <a:ext cx="1467443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987A477-0E11-3843-A886-3C82BE4B4CD1}"/>
              </a:ext>
            </a:extLst>
          </p:cNvPr>
          <p:cNvSpPr/>
          <p:nvPr/>
        </p:nvSpPr>
        <p:spPr>
          <a:xfrm>
            <a:off x="16757164" y="7223639"/>
            <a:ext cx="6704603" cy="3675748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Deployment Account(PROD)</a:t>
            </a:r>
          </a:p>
        </p:txBody>
      </p:sp>
      <p:pic>
        <p:nvPicPr>
          <p:cNvPr id="222" name="Graphic 7">
            <a:extLst>
              <a:ext uri="{FF2B5EF4-FFF2-40B4-BE49-F238E27FC236}">
                <a16:creationId xmlns:a16="http://schemas.microsoft.com/office/drawing/2014/main" id="{76EBF1C3-808C-2543-8393-30846D2870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0291842" y="8315874"/>
            <a:ext cx="822960" cy="822960"/>
          </a:xfrm>
          <a:prstGeom prst="rect">
            <a:avLst/>
          </a:prstGeom>
        </p:spPr>
      </p:pic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60AC9027-2CE9-F242-959D-3FA4B9FD73D3}"/>
              </a:ext>
            </a:extLst>
          </p:cNvPr>
          <p:cNvCxnSpPr>
            <a:cxnSpLocks/>
            <a:stCxn id="222" idx="3"/>
            <a:endCxn id="217" idx="1"/>
          </p:cNvCxnSpPr>
          <p:nvPr/>
        </p:nvCxnSpPr>
        <p:spPr>
          <a:xfrm>
            <a:off x="21114802" y="8727354"/>
            <a:ext cx="822920" cy="0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9584E13B-2607-3A47-95E1-5224A265EEFA}"/>
              </a:ext>
            </a:extLst>
          </p:cNvPr>
          <p:cNvSpPr txBox="1"/>
          <p:nvPr/>
        </p:nvSpPr>
        <p:spPr>
          <a:xfrm>
            <a:off x="18556508" y="9212060"/>
            <a:ext cx="1306200" cy="11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33" kern="1200" dirty="0">
                <a:solidFill>
                  <a:srgbClr val="FFFFFF"/>
                </a:solidFill>
                <a:latin typeface="+mn-lt"/>
                <a:ea typeface="Amazon Ember" panose="020B0603020204020204" pitchFamily="34" charset="0"/>
                <a:cs typeface="Amazon Ember" panose="020B0603020204020204" pitchFamily="34" charset="0"/>
              </a:rPr>
              <a:t>AWS Service Catalog</a:t>
            </a:r>
          </a:p>
        </p:txBody>
      </p:sp>
      <p:pic>
        <p:nvPicPr>
          <p:cNvPr id="225" name="Graphic 224">
            <a:extLst>
              <a:ext uri="{FF2B5EF4-FFF2-40B4-BE49-F238E27FC236}">
                <a16:creationId xmlns:a16="http://schemas.microsoft.com/office/drawing/2014/main" id="{D7A034F7-B124-FA43-B3C9-54B3FB4C1A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8870308" y="8371754"/>
            <a:ext cx="711200" cy="711200"/>
          </a:xfrm>
          <a:prstGeom prst="rect">
            <a:avLst/>
          </a:prstGeom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9950549A-147C-7F4C-9D46-E61125E90F74}"/>
              </a:ext>
            </a:extLst>
          </p:cNvPr>
          <p:cNvCxnSpPr>
            <a:cxnSpLocks/>
          </p:cNvCxnSpPr>
          <p:nvPr/>
        </p:nvCxnSpPr>
        <p:spPr>
          <a:xfrm>
            <a:off x="17991869" y="8710791"/>
            <a:ext cx="835353" cy="8503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227" name="Graphic 44">
            <a:extLst>
              <a:ext uri="{FF2B5EF4-FFF2-40B4-BE49-F238E27FC236}">
                <a16:creationId xmlns:a16="http://schemas.microsoft.com/office/drawing/2014/main" id="{8DF1CE29-5C4E-1243-A0E8-9CD736765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7199842" y="8315874"/>
            <a:ext cx="822960" cy="822960"/>
          </a:xfrm>
          <a:prstGeom prst="rect">
            <a:avLst/>
          </a:prstGeom>
        </p:spPr>
      </p:pic>
      <p:sp>
        <p:nvSpPr>
          <p:cNvPr id="228" name="TextBox 72">
            <a:extLst>
              <a:ext uri="{FF2B5EF4-FFF2-40B4-BE49-F238E27FC236}">
                <a16:creationId xmlns:a16="http://schemas.microsoft.com/office/drawing/2014/main" id="{2CD6DBFA-329B-4843-8A11-F8E6B2C6D65C}"/>
              </a:ext>
            </a:extLst>
          </p:cNvPr>
          <p:cNvSpPr txBox="1"/>
          <p:nvPr/>
        </p:nvSpPr>
        <p:spPr>
          <a:xfrm>
            <a:off x="17021505" y="9275009"/>
            <a:ext cx="1402228" cy="75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  <a:r>
              <a:rPr lang="en-US" sz="2000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S3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E824A0AE-F57F-3544-8D2D-2DD5B41CBC0E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19581508" y="8727354"/>
            <a:ext cx="710334" cy="0"/>
          </a:xfrm>
          <a:prstGeom prst="straightConnector1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0" name="TextBox 49">
            <a:extLst>
              <a:ext uri="{FF2B5EF4-FFF2-40B4-BE49-F238E27FC236}">
                <a16:creationId xmlns:a16="http://schemas.microsoft.com/office/drawing/2014/main" id="{229C56D7-2C02-CB4D-9D20-C6518DF09971}"/>
              </a:ext>
            </a:extLst>
          </p:cNvPr>
          <p:cNvSpPr txBox="1"/>
          <p:nvPr/>
        </p:nvSpPr>
        <p:spPr>
          <a:xfrm>
            <a:off x="21090409" y="9201780"/>
            <a:ext cx="2172204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Deploy endpoint</a:t>
            </a:r>
          </a:p>
        </p:txBody>
      </p:sp>
      <p:cxnSp>
        <p:nvCxnSpPr>
          <p:cNvPr id="237" name="Elbow Connector 236">
            <a:extLst>
              <a:ext uri="{FF2B5EF4-FFF2-40B4-BE49-F238E27FC236}">
                <a16:creationId xmlns:a16="http://schemas.microsoft.com/office/drawing/2014/main" id="{91F29E6E-9307-5C4D-9878-01FD98478D1C}"/>
              </a:ext>
            </a:extLst>
          </p:cNvPr>
          <p:cNvCxnSpPr>
            <a:cxnSpLocks/>
          </p:cNvCxnSpPr>
          <p:nvPr/>
        </p:nvCxnSpPr>
        <p:spPr>
          <a:xfrm>
            <a:off x="12913362" y="6602873"/>
            <a:ext cx="4182102" cy="2223165"/>
          </a:xfrm>
          <a:prstGeom prst="bentConnector3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8" name="TextBox 72">
            <a:extLst>
              <a:ext uri="{FF2B5EF4-FFF2-40B4-BE49-F238E27FC236}">
                <a16:creationId xmlns:a16="http://schemas.microsoft.com/office/drawing/2014/main" id="{B0EFFE53-887F-784C-8E9F-516FCB112342}"/>
              </a:ext>
            </a:extLst>
          </p:cNvPr>
          <p:cNvSpPr txBox="1"/>
          <p:nvPr/>
        </p:nvSpPr>
        <p:spPr>
          <a:xfrm>
            <a:off x="18403407" y="6138087"/>
            <a:ext cx="1402228" cy="75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33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  <a:r>
              <a:rPr lang="en-US" sz="2000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S3</a:t>
            </a:r>
          </a:p>
        </p:txBody>
      </p:sp>
      <p:pic>
        <p:nvPicPr>
          <p:cNvPr id="96" name="Graphic 44">
            <a:extLst>
              <a:ext uri="{FF2B5EF4-FFF2-40B4-BE49-F238E27FC236}">
                <a16:creationId xmlns:a16="http://schemas.microsoft.com/office/drawing/2014/main" id="{8F85F5F9-D0F8-584B-872C-AB04F2B48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23101" y="4584119"/>
            <a:ext cx="822960" cy="822960"/>
          </a:xfrm>
          <a:prstGeom prst="rect">
            <a:avLst/>
          </a:prstGeom>
        </p:spPr>
      </p:pic>
      <p:sp>
        <p:nvSpPr>
          <p:cNvPr id="97" name="TextBox 72">
            <a:extLst>
              <a:ext uri="{FF2B5EF4-FFF2-40B4-BE49-F238E27FC236}">
                <a16:creationId xmlns:a16="http://schemas.microsoft.com/office/drawing/2014/main" id="{42FAB299-4FEF-D24A-B08A-71446E604748}"/>
              </a:ext>
            </a:extLst>
          </p:cNvPr>
          <p:cNvSpPr txBox="1"/>
          <p:nvPr/>
        </p:nvSpPr>
        <p:spPr>
          <a:xfrm>
            <a:off x="8831000" y="5435086"/>
            <a:ext cx="140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S3 Copy of Data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8804AA9-D62B-4745-8621-B3B22FF28AE8}"/>
              </a:ext>
            </a:extLst>
          </p:cNvPr>
          <p:cNvCxnSpPr>
            <a:stCxn id="96" idx="1"/>
          </p:cNvCxnSpPr>
          <p:nvPr/>
        </p:nvCxnSpPr>
        <p:spPr>
          <a:xfrm rot="10800000" flipV="1">
            <a:off x="8891961" y="4995598"/>
            <a:ext cx="231140" cy="1102895"/>
          </a:xfrm>
          <a:prstGeom prst="bentConnector2">
            <a:avLst/>
          </a:prstGeom>
          <a:noFill/>
          <a:ln w="19050" cap="flat" cmpd="sng" algn="ctr">
            <a:solidFill>
              <a:srgbClr val="FF99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01" name="Graphic 100">
            <a:extLst>
              <a:ext uri="{FF2B5EF4-FFF2-40B4-BE49-F238E27FC236}">
                <a16:creationId xmlns:a16="http://schemas.microsoft.com/office/drawing/2014/main" id="{AE3172EB-8CD2-A240-9E96-05DB2B18A98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685737" y="4246150"/>
            <a:ext cx="679768" cy="679768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CDF43D79-8DC9-2B4E-92D4-9EEE756647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5538098" y="3728089"/>
            <a:ext cx="679768" cy="679768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712612FB-E610-764B-9F49-A73567434D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6734278" y="7223639"/>
            <a:ext cx="679768" cy="679768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97514E8-274A-1744-820F-56219FF7B7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915244" y="9159304"/>
            <a:ext cx="679768" cy="679768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D2194443-5FD2-0544-82B8-6A270224ED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9924840" y="9236365"/>
            <a:ext cx="679768" cy="6797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17685-B7EF-4D48-A3EE-3EA315D2E4E8}"/>
              </a:ext>
            </a:extLst>
          </p:cNvPr>
          <p:cNvCxnSpPr>
            <a:cxnSpLocks/>
            <a:stCxn id="158" idx="2"/>
          </p:cNvCxnSpPr>
          <p:nvPr/>
        </p:nvCxnSpPr>
        <p:spPr>
          <a:xfrm>
            <a:off x="10628035" y="7968077"/>
            <a:ext cx="0" cy="2480640"/>
          </a:xfrm>
          <a:prstGeom prst="straightConnector1">
            <a:avLst/>
          </a:prstGeom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39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BD2E881-782A-044A-A974-2D460CD39D48}"/>
              </a:ext>
            </a:extLst>
          </p:cNvPr>
          <p:cNvSpPr/>
          <p:nvPr/>
        </p:nvSpPr>
        <p:spPr>
          <a:xfrm>
            <a:off x="11651347" y="4256480"/>
            <a:ext cx="7501809" cy="3190536"/>
          </a:xfrm>
          <a:prstGeom prst="roundRect">
            <a:avLst>
              <a:gd name="adj" fmla="val 6022"/>
            </a:avLst>
          </a:prstGeom>
          <a:solidFill>
            <a:schemeClr val="tx1">
              <a:lumMod val="10000"/>
              <a:lumOff val="90000"/>
            </a:schemeClr>
          </a:solidFill>
          <a:ln w="5715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 smtClean="0"/>
              <a:t>Mission </a:t>
            </a:r>
            <a:r>
              <a:rPr lang="en-US" dirty="0"/>
              <a:t>Unit 2</a:t>
            </a:r>
          </a:p>
          <a:p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7ED8DFA-5042-9D44-B8EF-E1ACDF928D39}"/>
              </a:ext>
            </a:extLst>
          </p:cNvPr>
          <p:cNvSpPr/>
          <p:nvPr/>
        </p:nvSpPr>
        <p:spPr>
          <a:xfrm>
            <a:off x="3863261" y="4256480"/>
            <a:ext cx="7501809" cy="3190536"/>
          </a:xfrm>
          <a:prstGeom prst="roundRect">
            <a:avLst>
              <a:gd name="adj" fmla="val 6022"/>
            </a:avLst>
          </a:prstGeom>
          <a:solidFill>
            <a:schemeClr val="tx1">
              <a:lumMod val="10000"/>
              <a:lumOff val="90000"/>
            </a:schemeClr>
          </a:solidFill>
          <a:ln w="5715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 smtClean="0"/>
              <a:t>Mission </a:t>
            </a:r>
            <a:r>
              <a:rPr lang="en-US" dirty="0"/>
              <a:t>Unit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37711C-66F9-2949-9422-547ADD544534}"/>
              </a:ext>
            </a:extLst>
          </p:cNvPr>
          <p:cNvSpPr/>
          <p:nvPr/>
        </p:nvSpPr>
        <p:spPr>
          <a:xfrm>
            <a:off x="3863260" y="7678184"/>
            <a:ext cx="15289896" cy="4088701"/>
          </a:xfrm>
          <a:prstGeom prst="roundRect">
            <a:avLst>
              <a:gd name="adj" fmla="val 6443"/>
            </a:avLst>
          </a:prstGeom>
          <a:solidFill>
            <a:schemeClr val="tx1">
              <a:lumMod val="10000"/>
              <a:lumOff val="90000"/>
            </a:schemeClr>
          </a:solidFill>
          <a:ln w="5715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Cloud Platform Engineering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E9E866D-A888-E941-A6D2-D54623D089E8}"/>
              </a:ext>
            </a:extLst>
          </p:cNvPr>
          <p:cNvSpPr/>
          <p:nvPr/>
        </p:nvSpPr>
        <p:spPr>
          <a:xfrm>
            <a:off x="19439432" y="4256480"/>
            <a:ext cx="4055965" cy="7531768"/>
          </a:xfrm>
          <a:prstGeom prst="roundRect">
            <a:avLst>
              <a:gd name="adj" fmla="val 5073"/>
            </a:avLst>
          </a:prstGeom>
          <a:solidFill>
            <a:schemeClr val="tx1">
              <a:lumMod val="10000"/>
              <a:lumOff val="90000"/>
            </a:schemeClr>
          </a:solidFill>
          <a:ln w="5715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Cloud </a:t>
            </a:r>
            <a:r>
              <a:rPr lang="en-US" dirty="0" smtClean="0"/>
              <a:t>PMO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187F59-BEB0-0141-A67F-EE6590A927B1}"/>
              </a:ext>
            </a:extLst>
          </p:cNvPr>
          <p:cNvSpPr/>
          <p:nvPr/>
        </p:nvSpPr>
        <p:spPr>
          <a:xfrm>
            <a:off x="783771" y="4256480"/>
            <a:ext cx="2793213" cy="7531768"/>
          </a:xfrm>
          <a:prstGeom prst="roundRect">
            <a:avLst>
              <a:gd name="adj" fmla="val 6265"/>
            </a:avLst>
          </a:prstGeom>
          <a:solidFill>
            <a:schemeClr val="tx1">
              <a:lumMod val="10000"/>
              <a:lumOff val="90000"/>
            </a:schemeClr>
          </a:solidFill>
          <a:ln w="5715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ctr" anchorCtr="0">
            <a:noAutofit/>
          </a:bodyPr>
          <a:lstStyle/>
          <a:p>
            <a:r>
              <a:rPr lang="en-US" dirty="0"/>
              <a:t>Security</a:t>
            </a:r>
          </a:p>
          <a:p>
            <a:r>
              <a:rPr lang="en-US" dirty="0"/>
              <a:t>Operations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85E0DDE-7472-BB4E-BF3A-8E6B4209022D}"/>
              </a:ext>
            </a:extLst>
          </p:cNvPr>
          <p:cNvSpPr/>
          <p:nvPr/>
        </p:nvSpPr>
        <p:spPr>
          <a:xfrm>
            <a:off x="4048932" y="5908307"/>
            <a:ext cx="1805997" cy="1015663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1E735BC-9891-3E45-B278-47BB65FC1B3C}"/>
              </a:ext>
            </a:extLst>
          </p:cNvPr>
          <p:cNvSpPr/>
          <p:nvPr/>
        </p:nvSpPr>
        <p:spPr>
          <a:xfrm>
            <a:off x="6182467" y="5908306"/>
            <a:ext cx="1805997" cy="1015663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8487FD5-BC7C-374B-AAA0-9975FF081578}"/>
              </a:ext>
            </a:extLst>
          </p:cNvPr>
          <p:cNvSpPr/>
          <p:nvPr/>
        </p:nvSpPr>
        <p:spPr>
          <a:xfrm>
            <a:off x="11853880" y="5908305"/>
            <a:ext cx="1805997" cy="1015663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DF75E08-259C-2741-B067-9086D6A96A78}"/>
              </a:ext>
            </a:extLst>
          </p:cNvPr>
          <p:cNvSpPr/>
          <p:nvPr/>
        </p:nvSpPr>
        <p:spPr>
          <a:xfrm>
            <a:off x="13989959" y="5908305"/>
            <a:ext cx="1805997" cy="1015663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ED374FD-32B2-5444-9E5C-CEFFDB7D9EA8}"/>
              </a:ext>
            </a:extLst>
          </p:cNvPr>
          <p:cNvSpPr/>
          <p:nvPr/>
        </p:nvSpPr>
        <p:spPr>
          <a:xfrm>
            <a:off x="8274741" y="5646697"/>
            <a:ext cx="2904658" cy="1538883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Operations-Application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AA69219-FBBB-7940-9DA3-C46E169C7FC6}"/>
              </a:ext>
            </a:extLst>
          </p:cNvPr>
          <p:cNvSpPr/>
          <p:nvPr/>
        </p:nvSpPr>
        <p:spPr>
          <a:xfrm>
            <a:off x="16062826" y="5646697"/>
            <a:ext cx="2904659" cy="1538883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Operations-Application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63334C8-6FD8-974B-B112-508E79BBFA97}"/>
              </a:ext>
            </a:extLst>
          </p:cNvPr>
          <p:cNvSpPr/>
          <p:nvPr/>
        </p:nvSpPr>
        <p:spPr>
          <a:xfrm>
            <a:off x="4395515" y="8819728"/>
            <a:ext cx="3346577" cy="1538882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 smtClean="0"/>
              <a:t>Infrastructure</a:t>
            </a:r>
          </a:p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AC094AF-F2A6-1C4C-8E93-FBF29FD14D51}"/>
              </a:ext>
            </a:extLst>
          </p:cNvPr>
          <p:cNvSpPr/>
          <p:nvPr/>
        </p:nvSpPr>
        <p:spPr>
          <a:xfrm>
            <a:off x="8007870" y="8819728"/>
            <a:ext cx="3323782" cy="1538882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 smtClean="0"/>
              <a:t>Database </a:t>
            </a:r>
            <a:r>
              <a:rPr lang="en-US" dirty="0"/>
              <a:t>Service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B3F7E6-8801-9044-A070-C11F465003DD}"/>
              </a:ext>
            </a:extLst>
          </p:cNvPr>
          <p:cNvSpPr/>
          <p:nvPr/>
        </p:nvSpPr>
        <p:spPr>
          <a:xfrm>
            <a:off x="11574634" y="8837746"/>
            <a:ext cx="3252319" cy="1520864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 smtClean="0"/>
              <a:t>Security</a:t>
            </a:r>
          </a:p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0D88F75-8A2C-6D4B-AE82-AB01942F8DCB}"/>
              </a:ext>
            </a:extLst>
          </p:cNvPr>
          <p:cNvSpPr/>
          <p:nvPr/>
        </p:nvSpPr>
        <p:spPr>
          <a:xfrm>
            <a:off x="15164194" y="8825378"/>
            <a:ext cx="3346577" cy="1533231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Operations- Platform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F7177B0-9E7E-9446-BF77-57E30EF3FD8A}"/>
              </a:ext>
            </a:extLst>
          </p:cNvPr>
          <p:cNvSpPr/>
          <p:nvPr/>
        </p:nvSpPr>
        <p:spPr>
          <a:xfrm>
            <a:off x="19811579" y="5908305"/>
            <a:ext cx="3346577" cy="1015663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Finance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1E21718-BA48-0643-BDBA-B6B8325D69F4}"/>
              </a:ext>
            </a:extLst>
          </p:cNvPr>
          <p:cNvSpPr/>
          <p:nvPr/>
        </p:nvSpPr>
        <p:spPr>
          <a:xfrm>
            <a:off x="19811579" y="7266969"/>
            <a:ext cx="3346577" cy="1015665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Procurement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E5A830A-0394-DE43-8043-EDC581963487}"/>
              </a:ext>
            </a:extLst>
          </p:cNvPr>
          <p:cNvSpPr/>
          <p:nvPr/>
        </p:nvSpPr>
        <p:spPr>
          <a:xfrm>
            <a:off x="19811579" y="8625633"/>
            <a:ext cx="3346577" cy="1015663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Risk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A1CD512-6799-F047-87E2-84BBAD2E6486}"/>
              </a:ext>
            </a:extLst>
          </p:cNvPr>
          <p:cNvSpPr/>
          <p:nvPr/>
        </p:nvSpPr>
        <p:spPr>
          <a:xfrm>
            <a:off x="19811579" y="9984299"/>
            <a:ext cx="3346577" cy="1015663"/>
          </a:xfrm>
          <a:prstGeom prst="roundRect">
            <a:avLst>
              <a:gd name="adj" fmla="val 6022"/>
            </a:avLst>
          </a:prstGeom>
          <a:solidFill>
            <a:schemeClr val="accent5">
              <a:lumMod val="20000"/>
              <a:lumOff val="80000"/>
            </a:schemeClr>
          </a:solidFill>
          <a:ln w="5715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noAutofit/>
          </a:bodyPr>
          <a:lstStyle/>
          <a:p>
            <a:r>
              <a:rPr lang="en-US" dirty="0"/>
              <a:t>Legal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2F85E-CE27-5749-A62C-2FAC3053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Governance Operating Model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581E6-4B94-294D-828E-E6364D305E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141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36E2-6DE2-654A-9EAC-71EBBCA4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r>
              <a:rPr lang="en-US" dirty="0"/>
              <a:t>... </a:t>
            </a:r>
            <a:r>
              <a:rPr lang="en-US" dirty="0" err="1"/>
              <a:t>re:Invent</a:t>
            </a:r>
            <a:r>
              <a:rPr lang="en-US" dirty="0"/>
              <a:t> updates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7DEED-B660-4140-AF5E-59EC05876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182868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© 2020, Amazon Web Services, Inc. or its affiliates. All rights reserved.</a:t>
            </a:r>
            <a:endParaRPr kumimoji="0" lang="en-CA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21" name="Rounded Rectangle">
            <a:extLst>
              <a:ext uri="{FF2B5EF4-FFF2-40B4-BE49-F238E27FC236}">
                <a16:creationId xmlns:a16="http://schemas.microsoft.com/office/drawing/2014/main" id="{B92C9D45-E73B-8747-B4C3-2314F79F005A}"/>
              </a:ext>
            </a:extLst>
          </p:cNvPr>
          <p:cNvSpPr/>
          <p:nvPr/>
        </p:nvSpPr>
        <p:spPr>
          <a:xfrm>
            <a:off x="221677" y="4709599"/>
            <a:ext cx="23915075" cy="3592307"/>
          </a:xfrm>
          <a:prstGeom prst="roundRect">
            <a:avLst>
              <a:gd name="adj" fmla="val 6056"/>
            </a:avLst>
          </a:prstGeom>
          <a:solidFill>
            <a:schemeClr val="tx1"/>
          </a:solidFill>
          <a:ln w="63500">
            <a:solidFill>
              <a:srgbClr val="60A8C4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182868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cs typeface="Arial"/>
              <a:sym typeface="Helvetica Neue Medium"/>
            </a:endParaRPr>
          </a:p>
        </p:txBody>
      </p:sp>
      <p:sp>
        <p:nvSpPr>
          <p:cNvPr id="22" name="Inference">
            <a:extLst>
              <a:ext uri="{FF2B5EF4-FFF2-40B4-BE49-F238E27FC236}">
                <a16:creationId xmlns:a16="http://schemas.microsoft.com/office/drawing/2014/main" id="{2F8AA0CE-C291-8847-9799-D1F65CB52D29}"/>
              </a:ext>
            </a:extLst>
          </p:cNvPr>
          <p:cNvSpPr txBox="1"/>
          <p:nvPr/>
        </p:nvSpPr>
        <p:spPr>
          <a:xfrm>
            <a:off x="10456734" y="5180518"/>
            <a:ext cx="4884350" cy="51302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0"/>
            </a:lvl1pPr>
          </a:lstStyle>
          <a:p>
            <a:pPr marL="0" marR="0" lvl="0" indent="0" algn="ctr" defTabSz="82551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Amazon SageMaker Studio IDE</a:t>
            </a:r>
            <a:endParaRPr kumimoji="0" sz="26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E3E33D-41EE-6C43-A6E4-DF1726A3DDFF}"/>
              </a:ext>
            </a:extLst>
          </p:cNvPr>
          <p:cNvGrpSpPr/>
          <p:nvPr/>
        </p:nvGrpSpPr>
        <p:grpSpPr>
          <a:xfrm>
            <a:off x="98323" y="5749030"/>
            <a:ext cx="3502597" cy="2486747"/>
            <a:chOff x="1125625" y="2049156"/>
            <a:chExt cx="1313474" cy="932530"/>
          </a:xfrm>
        </p:grpSpPr>
        <p:sp>
          <p:nvSpPr>
            <p:cNvPr id="25" name="Amazon…">
              <a:extLst>
                <a:ext uri="{FF2B5EF4-FFF2-40B4-BE49-F238E27FC236}">
                  <a16:creationId xmlns:a16="http://schemas.microsoft.com/office/drawing/2014/main" id="{46D2E518-AE7A-5B44-A563-B3B8896DEBA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25625" y="2789301"/>
              <a:ext cx="1313474" cy="192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0" marR="0" lvl="0" indent="0" algn="ctr" defTabSz="182868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r>
                <a:rPr kumimoji="0" sz="2667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/>
                  <a:ea typeface="Amazon Ember"/>
                  <a:cs typeface="Amazon Ember"/>
                  <a:sym typeface="Amazon Ember"/>
                </a:rPr>
                <a:t>Amazon SageMaker</a:t>
              </a:r>
            </a:p>
          </p:txBody>
        </p:sp>
        <p:pic>
          <p:nvPicPr>
            <p:cNvPr id="26" name="Graphic 49">
              <a:extLst>
                <a:ext uri="{FF2B5EF4-FFF2-40B4-BE49-F238E27FC236}">
                  <a16:creationId xmlns:a16="http://schemas.microsoft.com/office/drawing/2014/main" id="{70CE8E4C-BD9D-484F-98AA-7D395163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431489" y="2049156"/>
              <a:ext cx="690753" cy="70942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F4C1D9-4C69-F440-B9CD-A07616D5E0CC}"/>
              </a:ext>
            </a:extLst>
          </p:cNvPr>
          <p:cNvGrpSpPr/>
          <p:nvPr/>
        </p:nvGrpSpPr>
        <p:grpSpPr>
          <a:xfrm>
            <a:off x="2889388" y="6061885"/>
            <a:ext cx="21152466" cy="1149225"/>
            <a:chOff x="1098444" y="1758079"/>
            <a:chExt cx="7730718" cy="1396085"/>
          </a:xfrm>
        </p:grpSpPr>
        <p:grpSp>
          <p:nvGrpSpPr>
            <p:cNvPr id="28" name="Group">
              <a:extLst>
                <a:ext uri="{FF2B5EF4-FFF2-40B4-BE49-F238E27FC236}">
                  <a16:creationId xmlns:a16="http://schemas.microsoft.com/office/drawing/2014/main" id="{E5A9B091-1FEF-C34B-B2EE-8A2CA94A06BA}"/>
                </a:ext>
              </a:extLst>
            </p:cNvPr>
            <p:cNvGrpSpPr/>
            <p:nvPr/>
          </p:nvGrpSpPr>
          <p:grpSpPr>
            <a:xfrm>
              <a:off x="1098444" y="2431825"/>
              <a:ext cx="2613267" cy="430960"/>
              <a:chOff x="-1434412" y="1204992"/>
              <a:chExt cx="6968707" cy="1149224"/>
            </a:xfrm>
          </p:grpSpPr>
          <p:sp>
            <p:nvSpPr>
              <p:cNvPr id="39" name="Data…">
                <a:extLst>
                  <a:ext uri="{FF2B5EF4-FFF2-40B4-BE49-F238E27FC236}">
                    <a16:creationId xmlns:a16="http://schemas.microsoft.com/office/drawing/2014/main" id="{7455D460-394A-9E44-A67F-8F13A26E2B92}"/>
                  </a:ext>
                </a:extLst>
              </p:cNvPr>
              <p:cNvSpPr txBox="1"/>
              <p:nvPr/>
            </p:nvSpPr>
            <p:spPr>
              <a:xfrm>
                <a:off x="-1434412" y="1226308"/>
                <a:ext cx="1267879" cy="8003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marL="0" marR="0" lvl="0" indent="0" algn="ctr" defTabSz="825512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0"/>
                </a:pPr>
                <a:r>
                  <a:rPr kumimoji="0" lang="en-US" sz="22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Ground Truth</a:t>
                </a:r>
                <a:endParaRPr kumimoji="0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endParaRPr>
              </a:p>
            </p:txBody>
          </p:sp>
          <p:sp>
            <p:nvSpPr>
              <p:cNvPr id="40" name="Algorithms…">
                <a:extLst>
                  <a:ext uri="{FF2B5EF4-FFF2-40B4-BE49-F238E27FC236}">
                    <a16:creationId xmlns:a16="http://schemas.microsoft.com/office/drawing/2014/main" id="{B45B874F-53F0-914C-ACC9-98BE4C813F98}"/>
                  </a:ext>
                </a:extLst>
              </p:cNvPr>
              <p:cNvSpPr txBox="1"/>
              <p:nvPr/>
            </p:nvSpPr>
            <p:spPr>
              <a:xfrm>
                <a:off x="1920128" y="1204992"/>
                <a:ext cx="1708800" cy="1149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marL="0" marR="0" lvl="0" indent="0" algn="ctr" defTabSz="825512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0"/>
                </a:pPr>
                <a:r>
                  <a:rPr kumimoji="0" sz="22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Algorithms</a:t>
                </a:r>
                <a:r>
                  <a:rPr kumimoji="0" lang="en-US" sz="22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 </a:t>
                </a:r>
              </a:p>
              <a:p>
                <a:pPr marL="0" marR="0" lvl="0" indent="0" algn="ctr" defTabSz="825512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0"/>
                </a:pPr>
                <a:r>
                  <a:rPr kumimoji="0" lang="en-US" sz="22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and </a:t>
                </a:r>
              </a:p>
              <a:p>
                <a:pPr marL="0" marR="0" lvl="0" indent="0" algn="ctr" defTabSz="825512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0"/>
                </a:pPr>
                <a:r>
                  <a:rPr kumimoji="0" lang="en-US" sz="22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Frameworks</a:t>
                </a:r>
                <a:endParaRPr kumimoji="0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endParaRPr>
              </a:p>
            </p:txBody>
          </p:sp>
          <p:sp>
            <p:nvSpPr>
              <p:cNvPr id="41" name="Notebooks…">
                <a:extLst>
                  <a:ext uri="{FF2B5EF4-FFF2-40B4-BE49-F238E27FC236}">
                    <a16:creationId xmlns:a16="http://schemas.microsoft.com/office/drawing/2014/main" id="{4926C836-16D6-C64B-84CE-D263758CBB00}"/>
                  </a:ext>
                </a:extLst>
              </p:cNvPr>
              <p:cNvSpPr txBox="1"/>
              <p:nvPr/>
            </p:nvSpPr>
            <p:spPr>
              <a:xfrm>
                <a:off x="3785952" y="1219007"/>
                <a:ext cx="1748343" cy="8003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marL="0" marR="0" lvl="0" indent="0" algn="ctr" defTabSz="825512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0"/>
                </a:pPr>
                <a:r>
                  <a:rPr kumimoji="0" lang="en-US" sz="226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SageMaker</a:t>
                </a:r>
                <a:r>
                  <a:rPr kumimoji="0" lang="en-US" sz="22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 </a:t>
                </a:r>
              </a:p>
              <a:p>
                <a:pPr marL="0" marR="0" lvl="0" indent="0" algn="ctr" defTabSz="825512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0"/>
                </a:pPr>
                <a:r>
                  <a:rPr kumimoji="0" lang="en-US" sz="22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Notebooks</a:t>
                </a:r>
              </a:p>
            </p:txBody>
          </p:sp>
        </p:grpSp>
        <p:sp>
          <p:nvSpPr>
            <p:cNvPr id="29" name="Experiment…">
              <a:extLst>
                <a:ext uri="{FF2B5EF4-FFF2-40B4-BE49-F238E27FC236}">
                  <a16:creationId xmlns:a16="http://schemas.microsoft.com/office/drawing/2014/main" id="{B1627541-27FC-0C45-93D6-6E82C2932533}"/>
                </a:ext>
              </a:extLst>
            </p:cNvPr>
            <p:cNvSpPr txBox="1"/>
            <p:nvPr/>
          </p:nvSpPr>
          <p:spPr>
            <a:xfrm>
              <a:off x="5199449" y="2414184"/>
              <a:ext cx="650419" cy="300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0" marR="0" lvl="0" indent="0" algn="ctr" defTabSz="82551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/>
              </a:pPr>
              <a:r>
                <a:rPr kumimoji="0" lang="en-US" sz="226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SageMaker</a:t>
              </a:r>
              <a:r>
                <a:rPr kumimoji="0" lang="en-US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 </a:t>
              </a:r>
            </a:p>
            <a:p>
              <a:pPr marL="0" marR="0" lvl="0" indent="0" algn="ctr" defTabSz="82551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/>
              </a:pPr>
              <a:r>
                <a:rPr kumimoji="0" lang="en-US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Experiments</a:t>
              </a:r>
              <a:endParaRPr kumimoji="0" sz="22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040F682-65B0-2348-B1B9-D797BBFB7BE5}"/>
                </a:ext>
              </a:extLst>
            </p:cNvPr>
            <p:cNvGrpSpPr/>
            <p:nvPr/>
          </p:nvGrpSpPr>
          <p:grpSpPr>
            <a:xfrm>
              <a:off x="3683405" y="2437554"/>
              <a:ext cx="710945" cy="664914"/>
              <a:chOff x="4362829" y="2275728"/>
              <a:chExt cx="710945" cy="664914"/>
            </a:xfrm>
          </p:grpSpPr>
          <p:sp>
            <p:nvSpPr>
              <p:cNvPr id="37" name="Distributed…">
                <a:extLst>
                  <a:ext uri="{FF2B5EF4-FFF2-40B4-BE49-F238E27FC236}">
                    <a16:creationId xmlns:a16="http://schemas.microsoft.com/office/drawing/2014/main" id="{6C6EA050-EF27-9B4E-8809-3FC2AF853739}"/>
                  </a:ext>
                </a:extLst>
              </p:cNvPr>
              <p:cNvSpPr txBox="1"/>
              <p:nvPr/>
            </p:nvSpPr>
            <p:spPr>
              <a:xfrm>
                <a:off x="4362829" y="2275728"/>
                <a:ext cx="686360" cy="43096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marL="0" marR="0" lvl="0" indent="0" algn="ctr" defTabSz="825512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0"/>
                </a:pPr>
                <a:r>
                  <a:rPr kumimoji="0" lang="en-US" sz="22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Training </a:t>
                </a:r>
              </a:p>
              <a:p>
                <a:pPr marL="0" marR="0" lvl="0" indent="0" algn="ctr" defTabSz="825512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0"/>
                </a:pPr>
                <a:r>
                  <a:rPr kumimoji="0" lang="en-US" sz="22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 and </a:t>
                </a:r>
              </a:p>
              <a:p>
                <a:pPr marL="0" marR="0" lvl="0" indent="0" algn="ctr" defTabSz="825512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0"/>
                </a:pPr>
                <a:r>
                  <a:rPr kumimoji="0" lang="en-US" sz="22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Tuning</a:t>
                </a:r>
                <a:endParaRPr kumimoji="0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9901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endParaRPr>
              </a:p>
            </p:txBody>
          </p:sp>
          <p:sp>
            <p:nvSpPr>
              <p:cNvPr id="38" name="Automated…">
                <a:extLst>
                  <a:ext uri="{FF2B5EF4-FFF2-40B4-BE49-F238E27FC236}">
                    <a16:creationId xmlns:a16="http://schemas.microsoft.com/office/drawing/2014/main" id="{4ED73C41-CEA2-7A44-BC5B-A6527C826C04}"/>
                  </a:ext>
                </a:extLst>
              </p:cNvPr>
              <p:cNvSpPr txBox="1"/>
              <p:nvPr/>
            </p:nvSpPr>
            <p:spPr>
              <a:xfrm>
                <a:off x="5035278" y="2763670"/>
                <a:ext cx="38496" cy="1769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0" marR="0" lvl="0" indent="0" algn="ctr" defTabSz="825512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0">
                    <a:solidFill>
                      <a:srgbClr val="FF9901"/>
                    </a:solidFill>
                  </a:defRPr>
                </a:pPr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9901"/>
                  </a:solidFill>
                  <a:effectLst/>
                  <a:uLnTx/>
                  <a:uFillTx/>
                  <a:latin typeface="Amazon Ember"/>
                  <a:ea typeface="Amazon Ember"/>
                  <a:cs typeface="Amazon Ember"/>
                  <a:sym typeface="Helvetica Neue"/>
                </a:endParaRPr>
              </a:p>
            </p:txBody>
          </p:sp>
        </p:grpSp>
        <p:sp>
          <p:nvSpPr>
            <p:cNvPr id="31" name="Deployment">
              <a:extLst>
                <a:ext uri="{FF2B5EF4-FFF2-40B4-BE49-F238E27FC236}">
                  <a16:creationId xmlns:a16="http://schemas.microsoft.com/office/drawing/2014/main" id="{F1869D4D-1B9F-A145-A33F-693460D23F4A}"/>
                </a:ext>
              </a:extLst>
            </p:cNvPr>
            <p:cNvSpPr txBox="1"/>
            <p:nvPr/>
          </p:nvSpPr>
          <p:spPr>
            <a:xfrm>
              <a:off x="7197102" y="1758079"/>
              <a:ext cx="1251290" cy="13960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400" b="0"/>
              </a:lvl1pPr>
            </a:lstStyle>
            <a:p>
              <a:pPr marL="0" marR="0" lvl="0" indent="0" algn="ctr" defTabSz="82551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Deployment</a:t>
              </a:r>
              <a:r>
                <a:rPr kumimoji="0" lang="en-US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 </a:t>
              </a:r>
            </a:p>
            <a:p>
              <a:pPr marL="0" marR="0" lvl="0" indent="0" algn="ctr" defTabSz="82551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and </a:t>
              </a:r>
            </a:p>
            <a:p>
              <a:pPr marL="0" marR="0" lvl="0" indent="0" algn="ctr" defTabSz="82551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Hosting</a:t>
              </a:r>
              <a:endParaRPr kumimoji="0" sz="22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endParaRPr>
            </a:p>
          </p:txBody>
        </p:sp>
        <p:sp>
          <p:nvSpPr>
            <p:cNvPr id="32" name="Reinforcement…">
              <a:extLst>
                <a:ext uri="{FF2B5EF4-FFF2-40B4-BE49-F238E27FC236}">
                  <a16:creationId xmlns:a16="http://schemas.microsoft.com/office/drawing/2014/main" id="{D5255A21-5CE9-6645-8CB9-9835C0D4FA0B}"/>
                </a:ext>
              </a:extLst>
            </p:cNvPr>
            <p:cNvSpPr txBox="1"/>
            <p:nvPr/>
          </p:nvSpPr>
          <p:spPr>
            <a:xfrm>
              <a:off x="4382027" y="2089998"/>
              <a:ext cx="749313" cy="9722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marL="0" marR="0" lvl="0" indent="0" algn="ctr" defTabSz="182868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/>
              </a:pPr>
              <a:r>
                <a:rPr kumimoji="0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mazon Ember"/>
                </a:rPr>
                <a:t>Reinforcement</a:t>
              </a:r>
            </a:p>
            <a:p>
              <a:pPr marL="0" marR="0" lvl="0" indent="0" algn="ctr" defTabSz="182868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/>
              </a:pPr>
              <a:r>
                <a:rPr kumimoji="0" lang="en-US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mazon Ember"/>
                </a:rPr>
                <a:t>Learning</a:t>
              </a:r>
              <a:endParaRPr kumimoji="0" sz="22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endParaRPr>
            </a:p>
          </p:txBody>
        </p:sp>
        <p:sp>
          <p:nvSpPr>
            <p:cNvPr id="33" name="Algorithms…">
              <a:extLst>
                <a:ext uri="{FF2B5EF4-FFF2-40B4-BE49-F238E27FC236}">
                  <a16:creationId xmlns:a16="http://schemas.microsoft.com/office/drawing/2014/main" id="{702FDE3F-BB56-854E-8975-60C07E0C3C87}"/>
                </a:ext>
              </a:extLst>
            </p:cNvPr>
            <p:cNvSpPr txBox="1"/>
            <p:nvPr/>
          </p:nvSpPr>
          <p:spPr>
            <a:xfrm>
              <a:off x="1606655" y="2435333"/>
              <a:ext cx="646210" cy="300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marL="0" marR="0" lvl="0" indent="0" algn="ctr" defTabSz="182868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/>
              </a:pPr>
              <a:r>
                <a:rPr kumimoji="0" lang="en-US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mazon Ember"/>
                </a:rPr>
                <a:t>ML </a:t>
              </a:r>
            </a:p>
            <a:p>
              <a:pPr marL="0" marR="0" lvl="0" indent="0" algn="ctr" defTabSz="182868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/>
              </a:pPr>
              <a:r>
                <a:rPr kumimoji="0" lang="en-US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mazon Ember"/>
                </a:rPr>
                <a:t>Marketplace</a:t>
              </a:r>
              <a:endParaRPr kumimoji="0" sz="22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endParaRPr>
            </a:p>
          </p:txBody>
        </p:sp>
        <p:sp>
          <p:nvSpPr>
            <p:cNvPr id="34" name="Distributed…">
              <a:extLst>
                <a:ext uri="{FF2B5EF4-FFF2-40B4-BE49-F238E27FC236}">
                  <a16:creationId xmlns:a16="http://schemas.microsoft.com/office/drawing/2014/main" id="{7C773766-DC80-8140-A003-D4AAC0A44738}"/>
                </a:ext>
              </a:extLst>
            </p:cNvPr>
            <p:cNvSpPr txBox="1"/>
            <p:nvPr/>
          </p:nvSpPr>
          <p:spPr>
            <a:xfrm>
              <a:off x="5846851" y="2426372"/>
              <a:ext cx="686360" cy="300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0" marR="0" lvl="0" indent="0" algn="ctr" defTabSz="82551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/>
              </a:pPr>
              <a:r>
                <a:rPr kumimoji="0" lang="en-US" sz="226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SageMaker</a:t>
              </a:r>
              <a:endParaRPr kumimoji="0" lang="en-US" sz="22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endParaRPr>
            </a:p>
            <a:p>
              <a:pPr marL="0" marR="0" lvl="0" indent="0" algn="ctr" defTabSz="82551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/>
              </a:pPr>
              <a:r>
                <a:rPr kumimoji="0" lang="en-US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Debugger</a:t>
              </a:r>
              <a:endParaRPr kumimoji="0" sz="22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endParaRPr>
            </a:p>
          </p:txBody>
        </p:sp>
        <p:sp>
          <p:nvSpPr>
            <p:cNvPr id="35" name="Distributed…">
              <a:extLst>
                <a:ext uri="{FF2B5EF4-FFF2-40B4-BE49-F238E27FC236}">
                  <a16:creationId xmlns:a16="http://schemas.microsoft.com/office/drawing/2014/main" id="{FB5C3810-0D00-F949-B99B-C11124F234CB}"/>
                </a:ext>
              </a:extLst>
            </p:cNvPr>
            <p:cNvSpPr txBox="1"/>
            <p:nvPr/>
          </p:nvSpPr>
          <p:spPr>
            <a:xfrm>
              <a:off x="6493206" y="2427056"/>
              <a:ext cx="686360" cy="300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0" marR="0" lvl="0" indent="0" algn="ctr" defTabSz="82551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/>
              </a:pPr>
              <a:r>
                <a:rPr kumimoji="0" lang="en-US" sz="226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SageMaker</a:t>
              </a:r>
              <a:endParaRPr kumimoji="0" lang="en-US" sz="22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endParaRPr>
            </a:p>
            <a:p>
              <a:pPr marL="0" marR="0" lvl="0" indent="0" algn="ctr" defTabSz="82551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/>
              </a:pPr>
              <a:r>
                <a:rPr kumimoji="0" lang="en-US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Autopilot</a:t>
              </a:r>
              <a:endParaRPr kumimoji="0" sz="22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endParaRPr>
            </a:p>
          </p:txBody>
        </p:sp>
        <p:sp>
          <p:nvSpPr>
            <p:cNvPr id="36" name="Distributed…">
              <a:extLst>
                <a:ext uri="{FF2B5EF4-FFF2-40B4-BE49-F238E27FC236}">
                  <a16:creationId xmlns:a16="http://schemas.microsoft.com/office/drawing/2014/main" id="{9082C3AE-2BDF-F945-8CF1-F44E96E201A7}"/>
                </a:ext>
              </a:extLst>
            </p:cNvPr>
            <p:cNvSpPr txBox="1"/>
            <p:nvPr/>
          </p:nvSpPr>
          <p:spPr>
            <a:xfrm>
              <a:off x="8142802" y="1758079"/>
              <a:ext cx="686360" cy="13960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0" marR="0" lvl="0" indent="0" algn="ctr" defTabSz="82551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/>
              </a:pPr>
              <a:r>
                <a:rPr kumimoji="0" lang="en-US" sz="226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SageMaker</a:t>
              </a:r>
              <a:r>
                <a:rPr kumimoji="0" lang="en-US" sz="22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 Model Monitor</a:t>
              </a:r>
              <a:endParaRPr kumimoji="0" sz="22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endParaRPr>
            </a:p>
          </p:txBody>
        </p:sp>
      </p:grpSp>
      <p:sp>
        <p:nvSpPr>
          <p:cNvPr id="42" name="Distributed…">
            <a:extLst>
              <a:ext uri="{FF2B5EF4-FFF2-40B4-BE49-F238E27FC236}">
                <a16:creationId xmlns:a16="http://schemas.microsoft.com/office/drawing/2014/main" id="{ACE00471-3537-2D4C-BCCD-1CEE78FF6EF6}"/>
              </a:ext>
            </a:extLst>
          </p:cNvPr>
          <p:cNvSpPr txBox="1"/>
          <p:nvPr/>
        </p:nvSpPr>
        <p:spPr>
          <a:xfrm>
            <a:off x="11907508" y="4792727"/>
            <a:ext cx="1830293" cy="43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ctr" defTabSz="82551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EB5F07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NEW!</a:t>
            </a:r>
            <a:endParaRPr kumimoji="0" sz="2133" b="1" i="0" u="none" strike="noStrike" kern="0" cap="none" spc="0" normalizeH="0" baseline="0" noProof="0" dirty="0">
              <a:ln>
                <a:noFill/>
              </a:ln>
              <a:solidFill>
                <a:srgbClr val="EB5F07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  <p:sp>
        <p:nvSpPr>
          <p:cNvPr id="43" name="Distributed…">
            <a:extLst>
              <a:ext uri="{FF2B5EF4-FFF2-40B4-BE49-F238E27FC236}">
                <a16:creationId xmlns:a16="http://schemas.microsoft.com/office/drawing/2014/main" id="{079A7BB9-B54D-FE49-A7D5-CCB1ABF4FAF6}"/>
              </a:ext>
            </a:extLst>
          </p:cNvPr>
          <p:cNvSpPr txBox="1"/>
          <p:nvPr/>
        </p:nvSpPr>
        <p:spPr>
          <a:xfrm>
            <a:off x="14038192" y="5746103"/>
            <a:ext cx="1830293" cy="43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ctr" defTabSz="82551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EB5F07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NEW!</a:t>
            </a:r>
            <a:endParaRPr kumimoji="0" sz="2133" b="1" i="0" u="none" strike="noStrike" kern="0" cap="none" spc="0" normalizeH="0" baseline="0" noProof="0" dirty="0">
              <a:ln>
                <a:noFill/>
              </a:ln>
              <a:solidFill>
                <a:srgbClr val="EB5F07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  <p:sp>
        <p:nvSpPr>
          <p:cNvPr id="44" name="Distributed…">
            <a:extLst>
              <a:ext uri="{FF2B5EF4-FFF2-40B4-BE49-F238E27FC236}">
                <a16:creationId xmlns:a16="http://schemas.microsoft.com/office/drawing/2014/main" id="{E38E4180-5D3B-1A42-A36E-8D7EC14E4745}"/>
              </a:ext>
            </a:extLst>
          </p:cNvPr>
          <p:cNvSpPr txBox="1"/>
          <p:nvPr/>
        </p:nvSpPr>
        <p:spPr>
          <a:xfrm>
            <a:off x="8131957" y="5746103"/>
            <a:ext cx="1830293" cy="43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ctr" defTabSz="82551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EB5F07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NEW!</a:t>
            </a:r>
            <a:endParaRPr kumimoji="0" sz="2133" b="1" i="0" u="none" strike="noStrike" kern="0" cap="none" spc="0" normalizeH="0" baseline="0" noProof="0" dirty="0">
              <a:ln>
                <a:noFill/>
              </a:ln>
              <a:solidFill>
                <a:srgbClr val="EB5F07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  <p:sp>
        <p:nvSpPr>
          <p:cNvPr id="45" name="Distributed…">
            <a:extLst>
              <a:ext uri="{FF2B5EF4-FFF2-40B4-BE49-F238E27FC236}">
                <a16:creationId xmlns:a16="http://schemas.microsoft.com/office/drawing/2014/main" id="{982D1EB4-EA50-2842-ABF1-90D4355C38DE}"/>
              </a:ext>
            </a:extLst>
          </p:cNvPr>
          <p:cNvSpPr txBox="1"/>
          <p:nvPr/>
        </p:nvSpPr>
        <p:spPr>
          <a:xfrm>
            <a:off x="15914311" y="5746103"/>
            <a:ext cx="1830293" cy="43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ctr" defTabSz="82551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EB5F07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NEW!</a:t>
            </a:r>
            <a:endParaRPr kumimoji="0" sz="2133" b="1" i="0" u="none" strike="noStrike" kern="0" cap="none" spc="0" normalizeH="0" baseline="0" noProof="0" dirty="0">
              <a:ln>
                <a:noFill/>
              </a:ln>
              <a:solidFill>
                <a:srgbClr val="EB5F07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  <p:sp>
        <p:nvSpPr>
          <p:cNvPr id="46" name="Distributed…">
            <a:extLst>
              <a:ext uri="{FF2B5EF4-FFF2-40B4-BE49-F238E27FC236}">
                <a16:creationId xmlns:a16="http://schemas.microsoft.com/office/drawing/2014/main" id="{A08D0755-DBE2-1D4C-B825-947A2AE9E65A}"/>
              </a:ext>
            </a:extLst>
          </p:cNvPr>
          <p:cNvSpPr txBox="1"/>
          <p:nvPr/>
        </p:nvSpPr>
        <p:spPr>
          <a:xfrm>
            <a:off x="17674157" y="5746103"/>
            <a:ext cx="1830293" cy="43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ctr" defTabSz="82551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EB5F07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NEW!</a:t>
            </a:r>
            <a:endParaRPr kumimoji="0" sz="2133" b="1" i="0" u="none" strike="noStrike" kern="0" cap="none" spc="0" normalizeH="0" baseline="0" noProof="0" dirty="0">
              <a:ln>
                <a:noFill/>
              </a:ln>
              <a:solidFill>
                <a:srgbClr val="EB5F07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  <p:sp>
        <p:nvSpPr>
          <p:cNvPr id="47" name="Distributed…">
            <a:extLst>
              <a:ext uri="{FF2B5EF4-FFF2-40B4-BE49-F238E27FC236}">
                <a16:creationId xmlns:a16="http://schemas.microsoft.com/office/drawing/2014/main" id="{572586E5-07E8-934E-8B93-F4059AD87D3B}"/>
              </a:ext>
            </a:extLst>
          </p:cNvPr>
          <p:cNvSpPr txBox="1"/>
          <p:nvPr/>
        </p:nvSpPr>
        <p:spPr>
          <a:xfrm>
            <a:off x="22259010" y="5746103"/>
            <a:ext cx="1830293" cy="43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ctr" defTabSz="82551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EB5F07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NEW!</a:t>
            </a:r>
            <a:endParaRPr kumimoji="0" sz="2133" b="1" i="0" u="none" strike="noStrike" kern="0" cap="none" spc="0" normalizeH="0" baseline="0" noProof="0" dirty="0">
              <a:ln>
                <a:noFill/>
              </a:ln>
              <a:solidFill>
                <a:srgbClr val="EB5F07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  <p:sp>
        <p:nvSpPr>
          <p:cNvPr id="48" name="Distributed…">
            <a:extLst>
              <a:ext uri="{FF2B5EF4-FFF2-40B4-BE49-F238E27FC236}">
                <a16:creationId xmlns:a16="http://schemas.microsoft.com/office/drawing/2014/main" id="{480C6351-BB52-5345-856F-7BA2B1584B5A}"/>
              </a:ext>
            </a:extLst>
          </p:cNvPr>
          <p:cNvSpPr txBox="1"/>
          <p:nvPr/>
        </p:nvSpPr>
        <p:spPr>
          <a:xfrm>
            <a:off x="18983858" y="6368989"/>
            <a:ext cx="1830293" cy="451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ctr" defTabSz="82551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/>
            </a:pPr>
            <a:r>
              <a:rPr kumimoji="0" lang="en-US" sz="22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Neo</a:t>
            </a:r>
            <a:endParaRPr kumimoji="0" sz="22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906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299A-73F5-544C-97E1-8C10C9C8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critical goals…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767E15-87CD-5641-B57D-0114A9919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13638-B2AF-C54D-AC5B-9B7D464AC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995" y="4502836"/>
            <a:ext cx="4200611" cy="4200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DB11D8-3264-5442-9140-2ED9EE455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20" y="4414623"/>
            <a:ext cx="4377037" cy="4377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53E53-0FC3-FB43-A97E-E9CE215CC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57" y="4414623"/>
            <a:ext cx="4377037" cy="4377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13C4D2-DE0A-B64C-9908-CB39BD8791E8}"/>
              </a:ext>
            </a:extLst>
          </p:cNvPr>
          <p:cNvSpPr txBox="1"/>
          <p:nvPr/>
        </p:nvSpPr>
        <p:spPr>
          <a:xfrm>
            <a:off x="1532237" y="9093735"/>
            <a:ext cx="634180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43840" tIns="243840" rIns="243840" bIns="243840" numCol="1" spcCol="38100" rtlCol="0" anchor="t">
            <a:spAutoFit/>
          </a:bodyPr>
          <a:lstStyle/>
          <a:p>
            <a:pPr marL="0" marR="0" indent="0" algn="l" defTabSz="18286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mazon Ember"/>
                <a:ea typeface="Amazon Ember"/>
                <a:cs typeface="Amazon Ember"/>
                <a:sym typeface="Amazon Ember"/>
              </a:rPr>
              <a:t>Non-negotiable Data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E705E-A15B-9747-8BCE-E16887C13A68}"/>
              </a:ext>
            </a:extLst>
          </p:cNvPr>
          <p:cNvSpPr txBox="1"/>
          <p:nvPr/>
        </p:nvSpPr>
        <p:spPr>
          <a:xfrm>
            <a:off x="9401994" y="9092897"/>
            <a:ext cx="6062878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43840" tIns="243840" rIns="243840" bIns="243840" numCol="1" spcCol="38100" rtlCol="0" anchor="t">
            <a:spAutoFit/>
          </a:bodyPr>
          <a:lstStyle/>
          <a:p>
            <a:pPr marL="0" marR="0" indent="0" algn="l" defTabSz="18286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mazon Ember"/>
                <a:ea typeface="Amazon Ember"/>
                <a:cs typeface="Amazon Ember"/>
                <a:sym typeface="Amazon Ember"/>
              </a:rPr>
              <a:t>Self-service Access for Users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13CD5-8CFA-A842-8A25-8D5ED38029B8}"/>
              </a:ext>
            </a:extLst>
          </p:cNvPr>
          <p:cNvSpPr txBox="1"/>
          <p:nvPr/>
        </p:nvSpPr>
        <p:spPr>
          <a:xfrm>
            <a:off x="16776141" y="8831286"/>
            <a:ext cx="5912317" cy="1538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spAutoFit/>
          </a:bodyPr>
          <a:lstStyle/>
          <a:p>
            <a:pPr marL="0" marR="0" indent="0" algn="ctr" defTabSz="18286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mazon Ember"/>
                <a:ea typeface="Amazon Ember"/>
                <a:cs typeface="Amazon Ember"/>
                <a:sym typeface="Amazon Ember"/>
              </a:rPr>
              <a:t>End-to-end Governance with Traceability</a:t>
            </a:r>
          </a:p>
        </p:txBody>
      </p:sp>
    </p:spTree>
    <p:extLst>
      <p:ext uri="{BB962C8B-B14F-4D97-AF65-F5344CB8AC3E}">
        <p14:creationId xmlns:p14="http://schemas.microsoft.com/office/powerpoint/2010/main" val="34248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SageMaker</a:t>
            </a:r>
            <a:r>
              <a:rPr lang="en-US" dirty="0"/>
              <a:t> services and features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1"/>
          </p:nvPr>
        </p:nvGraphicFramePr>
        <p:xfrm>
          <a:off x="571737" y="2600326"/>
          <a:ext cx="23094658" cy="9819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936">
                  <a:extLst>
                    <a:ext uri="{9D8B030D-6E8A-4147-A177-3AD203B41FA5}">
                      <a16:colId xmlns:a16="http://schemas.microsoft.com/office/drawing/2014/main" val="1907218699"/>
                    </a:ext>
                  </a:extLst>
                </a:gridCol>
                <a:gridCol w="3323064">
                  <a:extLst>
                    <a:ext uri="{9D8B030D-6E8A-4147-A177-3AD203B41FA5}">
                      <a16:colId xmlns:a16="http://schemas.microsoft.com/office/drawing/2014/main" val="32604229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76549427"/>
                    </a:ext>
                  </a:extLst>
                </a:gridCol>
                <a:gridCol w="3546087">
                  <a:extLst>
                    <a:ext uri="{9D8B030D-6E8A-4147-A177-3AD203B41FA5}">
                      <a16:colId xmlns:a16="http://schemas.microsoft.com/office/drawing/2014/main" val="249628443"/>
                    </a:ext>
                  </a:extLst>
                </a:gridCol>
                <a:gridCol w="3163643">
                  <a:extLst>
                    <a:ext uri="{9D8B030D-6E8A-4147-A177-3AD203B41FA5}">
                      <a16:colId xmlns:a16="http://schemas.microsoft.com/office/drawing/2014/main" val="3002170000"/>
                    </a:ext>
                  </a:extLst>
                </a:gridCol>
                <a:gridCol w="3132878">
                  <a:extLst>
                    <a:ext uri="{9D8B030D-6E8A-4147-A177-3AD203B41FA5}">
                      <a16:colId xmlns:a16="http://schemas.microsoft.com/office/drawing/2014/main" val="1600268800"/>
                    </a:ext>
                  </a:extLst>
                </a:gridCol>
                <a:gridCol w="3430850">
                  <a:extLst>
                    <a:ext uri="{9D8B030D-6E8A-4147-A177-3AD203B41FA5}">
                      <a16:colId xmlns:a16="http://schemas.microsoft.com/office/drawing/2014/main" val="1595911065"/>
                    </a:ext>
                  </a:extLst>
                </a:gridCol>
              </a:tblGrid>
              <a:tr h="94113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Service Name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Uses SageMaker Underlying Services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Enherited</a:t>
                      </a:r>
                      <a:r>
                        <a:rPr lang="en-US" sz="2400" dirty="0"/>
                        <a:t> Compliance?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Network</a:t>
                      </a:r>
                      <a:r>
                        <a:rPr lang="en-US" sz="2400" baseline="0" dirty="0"/>
                        <a:t> Isolation/Privacy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Encryption</a:t>
                      </a:r>
                      <a:r>
                        <a:rPr lang="en-US" sz="2400" baseline="0" dirty="0"/>
                        <a:t> at Rest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Encryption in Transit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Customer</a:t>
                      </a:r>
                      <a:r>
                        <a:rPr lang="en-US" sz="2400" baseline="0" dirty="0"/>
                        <a:t> Data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808538029"/>
                  </a:ext>
                </a:extLst>
              </a:tr>
              <a:tr h="1568552"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mazon Ember"/>
                        </a:rPr>
                        <a:t>SageMaker Autopilot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/>
                        <a:t>Processing job,</a:t>
                      </a:r>
                      <a:br>
                        <a:rPr lang="en-US" sz="2200" baseline="0" dirty="0"/>
                      </a:br>
                      <a:r>
                        <a:rPr lang="en-US" sz="2200" baseline="0" dirty="0"/>
                        <a:t>Training job,</a:t>
                      </a:r>
                      <a:br>
                        <a:rPr lang="en-US" sz="2200" baseline="0" dirty="0"/>
                      </a:br>
                      <a:r>
                        <a:rPr lang="en-US" sz="2200" baseline="0" dirty="0"/>
                        <a:t>Transform job,</a:t>
                      </a:r>
                    </a:p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/>
                        <a:t>Tuning job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YES, Including SOC2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VPC mode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PrivateLink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EnableNetworkIsolation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KMS CMK for S3 and ML EBS</a:t>
                      </a:r>
                      <a:r>
                        <a:rPr lang="en-US" sz="2200" baseline="0" dirty="0"/>
                        <a:t> volumes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effectLst/>
                        </a:rPr>
                        <a:t>Processing jobs don’t support inter- networking encryption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cap="none" spc="0" baseline="0" dirty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mazon Ember"/>
                        </a:rPr>
                        <a:t>Does not store or process any customer data, just metadata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17697966"/>
                  </a:ext>
                </a:extLst>
              </a:tr>
              <a:tr h="2258714"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SageMaker Debugger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/>
                        <a:t>Processing job,</a:t>
                      </a:r>
                      <a:br>
                        <a:rPr lang="en-US" sz="2200" baseline="0" dirty="0"/>
                      </a:br>
                      <a:r>
                        <a:rPr lang="en-US" sz="2200" baseline="0" dirty="0"/>
                        <a:t>Training job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YES, Including SOC2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VPC mode</a:t>
                      </a:r>
                    </a:p>
                    <a:p>
                      <a:pPr algn="ctr"/>
                      <a:r>
                        <a:rPr lang="en-US" sz="2200" dirty="0"/>
                        <a:t>PrivateLink</a:t>
                      </a:r>
                    </a:p>
                    <a:p>
                      <a:pPr algn="ctr"/>
                      <a:r>
                        <a:rPr lang="en-US" sz="2200" dirty="0"/>
                        <a:t>EnableNetworkIsolation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KMS CMK for S3 and ML EBS</a:t>
                      </a:r>
                      <a:r>
                        <a:rPr lang="en-US" sz="2200" baseline="0" dirty="0"/>
                        <a:t> volumes</a:t>
                      </a:r>
                    </a:p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aseline="0" dirty="0"/>
                    </a:p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/>
                        <a:t>Metrics in DynamoDB are encrypted with service managed key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effectLst/>
                        </a:rPr>
                        <a:t>Processing jobs don’t support inter networking encryption, but all rule jobs are single node today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effectLst/>
                        </a:rPr>
                        <a:t>For built in rules, the stored metrics in DDB are metadata only. For BYO containers</a:t>
                      </a:r>
                      <a:r>
                        <a:rPr lang="en-US" sz="2200" b="0" baseline="0" dirty="0">
                          <a:effectLst/>
                        </a:rPr>
                        <a:t>  </a:t>
                      </a:r>
                      <a:r>
                        <a:rPr lang="en-US" sz="2200" b="0" dirty="0">
                          <a:effectLst/>
                        </a:rPr>
                        <a:t>customers can put any data as metrics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244042000"/>
                  </a:ext>
                </a:extLst>
              </a:tr>
              <a:tr h="1223470">
                <a:tc>
                  <a:txBody>
                    <a:bodyPr/>
                    <a:lstStyle/>
                    <a:p>
                      <a:pPr marL="0" marR="0" lvl="0" indent="0" algn="l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SageMaker Experiments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YES, Including SOC2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Multi-tenant</a:t>
                      </a:r>
                      <a:r>
                        <a:rPr lang="en-US" sz="2200" baseline="0" dirty="0"/>
                        <a:t> metadata service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cs typeface="Arial"/>
                          <a:sym typeface="Amazon Ember"/>
                        </a:rPr>
                        <a:t>Does not store or process customer data, just metadata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cs typeface="Arial"/>
                          <a:sym typeface="Amazon Ember"/>
                        </a:rPr>
                        <a:t>Does not store or process customer data, just metadata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Does not store</a:t>
                      </a:r>
                      <a:r>
                        <a:rPr lang="en-US" sz="2200" baseline="0" dirty="0"/>
                        <a:t> or process customer data, just metadata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983345958"/>
                  </a:ext>
                </a:extLst>
              </a:tr>
              <a:tr h="1913634">
                <a:tc>
                  <a:txBody>
                    <a:bodyPr/>
                    <a:lstStyle/>
                    <a:p>
                      <a:pPr marL="0" marR="0" lvl="0" indent="0" algn="l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SageMaker Search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indent="0" algn="ctr" defTabSz="914343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200" b="0" i="0" u="none" strike="noStrike" cap="none" spc="0" baseline="0" dirty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mazon Ember"/>
                        </a:rPr>
                        <a:t>Indexes training jobs and experiments describe API calls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YES, Including SOC2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Multi-tenant</a:t>
                      </a:r>
                      <a:r>
                        <a:rPr lang="en-US" sz="2200" baseline="0" dirty="0"/>
                        <a:t> metadata search service</a:t>
                      </a:r>
                      <a:endParaRPr lang="en-US" sz="2200" dirty="0"/>
                    </a:p>
                    <a:p>
                      <a:pPr algn="ctr"/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cs typeface="Arial"/>
                          <a:sym typeface="Amazon Ember"/>
                        </a:rPr>
                        <a:t>Does not store or process customer data, just metadata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cs typeface="Arial"/>
                          <a:sym typeface="Amazon Ember"/>
                        </a:rPr>
                        <a:t>Does not store or process customer data, just metadata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Does not store</a:t>
                      </a:r>
                      <a:r>
                        <a:rPr lang="en-US" sz="2200" baseline="0" dirty="0"/>
                        <a:t> or process customer data, just metadata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258452710"/>
                  </a:ext>
                </a:extLst>
              </a:tr>
              <a:tr h="1913634">
                <a:tc>
                  <a:txBody>
                    <a:bodyPr/>
                    <a:lstStyle/>
                    <a:p>
                      <a:pPr marL="0" marR="0" lvl="0" indent="0" algn="l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SageMaker </a:t>
                      </a:r>
                      <a:r>
                        <a:rPr lang="en-US" sz="22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mazon Ember"/>
                        </a:rPr>
                        <a:t>Model Monitor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SageMaker Hosting with an S3 upload agent,</a:t>
                      </a:r>
                    </a:p>
                    <a:p>
                      <a:pPr algn="ctr"/>
                      <a:r>
                        <a:rPr lang="en-US" sz="2200" dirty="0"/>
                        <a:t>Processing</a:t>
                      </a:r>
                      <a:r>
                        <a:rPr lang="en-US" sz="2200" baseline="0" dirty="0"/>
                        <a:t> job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YES, Including SOC2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cap="none" spc="0" baseline="0" dirty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mazon Ember"/>
                        </a:rPr>
                        <a:t>VPC mode</a:t>
                      </a:r>
                    </a:p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cap="none" spc="0" baseline="0" dirty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mazon Ember"/>
                        </a:rPr>
                        <a:t>PrivateLink</a:t>
                      </a:r>
                    </a:p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cap="none" spc="0" baseline="0" dirty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mazon Ember"/>
                        </a:rPr>
                        <a:t>EnableNetworkIsolation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KMS CMK for S3 and ML EBS</a:t>
                      </a:r>
                      <a:r>
                        <a:rPr lang="en-US" sz="2200" baseline="0" dirty="0"/>
                        <a:t> volumes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effectLst/>
                        </a:rPr>
                        <a:t>Processing jobs don’t support inter- networking encryption</a:t>
                      </a:r>
                    </a:p>
                    <a:p>
                      <a:pPr algn="ctr"/>
                      <a:endParaRPr lang="en-US" sz="2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All captured</a:t>
                      </a:r>
                      <a:r>
                        <a:rPr lang="en-US" sz="2200" baseline="0" dirty="0"/>
                        <a:t> data is stored in customer’s S3 bucket with KMS CMK</a:t>
                      </a:r>
                      <a:endParaRPr lang="en-US" sz="2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55386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20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15F9-79CF-974A-A04B-EF22E520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 Network Security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E6443F-8BE6-024A-A1AD-5DFA9E64B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97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F9C4B9-CA4E-E243-ABB6-E8728C19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compute and network isolation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DE424A-8579-D142-8DE5-8C5082D7FA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76743" y="3918857"/>
            <a:ext cx="20830845" cy="8033873"/>
          </a:xfrm>
        </p:spPr>
        <p:txBody>
          <a:bodyPr/>
          <a:lstStyle/>
          <a:p>
            <a:pPr marL="685814" indent="-685814">
              <a:buFont typeface="Arial" panose="020B0604020202020204" pitchFamily="34" charset="0"/>
              <a:buChar char="•"/>
            </a:pP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All </a:t>
            </a:r>
            <a:r>
              <a:rPr lang="en-US" sz="3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components (notebooks, training and hosting instances) should be deployed in and accessed over a private network with no Internet connectivity</a:t>
            </a:r>
          </a:p>
          <a:p>
            <a:pPr marL="685814" indent="-685814">
              <a:buFont typeface="Arial" panose="020B0604020202020204" pitchFamily="34" charset="0"/>
              <a:buChar char="•"/>
            </a:pP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All traffic to S3 should be over VPC endpoints</a:t>
            </a:r>
          </a:p>
          <a:p>
            <a:pPr marL="685814" indent="-685814">
              <a:buFont typeface="Arial" panose="020B0604020202020204" pitchFamily="34" charset="0"/>
              <a:buChar char="•"/>
            </a:pP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Configure VPC Endpoints for all services the Notebook may need including:</a:t>
            </a:r>
          </a:p>
          <a:p>
            <a:pPr marL="1600232" lvl="2" indent="-685814">
              <a:buFont typeface="Courier New" panose="02070309020205020404" pitchFamily="49" charset="0"/>
              <a:buChar char="o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S3</a:t>
            </a:r>
          </a:p>
          <a:p>
            <a:pPr marL="1600232" lvl="2" indent="-685814">
              <a:buFont typeface="Courier New" panose="02070309020205020404" pitchFamily="49" charset="0"/>
              <a:buChar char="o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CloudWatch (Training Analytics) </a:t>
            </a:r>
          </a:p>
          <a:p>
            <a:pPr marL="1600232" lvl="2" indent="-685814">
              <a:buFont typeface="Courier New" panose="02070309020205020404" pitchFamily="49" charset="0"/>
              <a:buChar char="o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CloudWatch Logs (Training Job logging)</a:t>
            </a:r>
          </a:p>
          <a:p>
            <a:pPr marL="1600232" lvl="2" indent="-685814">
              <a:buFont typeface="Courier New" panose="02070309020205020404" pitchFamily="49" charset="0"/>
              <a:buChar char="o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STS (to obtain Notebook IAM role ARN)</a:t>
            </a:r>
          </a:p>
          <a:p>
            <a:pPr marL="1600232" lvl="2" indent="-685814">
              <a:buFont typeface="Courier New" panose="02070309020205020404" pitchFamily="49" charset="0"/>
              <a:buChar char="o"/>
            </a:pP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API (to submit a Training Job)</a:t>
            </a:r>
          </a:p>
          <a:p>
            <a:pPr marL="1600232" lvl="2" indent="-685814">
              <a:buFont typeface="Courier New" panose="02070309020205020404" pitchFamily="49" charset="0"/>
              <a:buChar char="o"/>
            </a:pP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Runtime (to invoke hosting endpoint)</a:t>
            </a:r>
          </a:p>
          <a:p>
            <a:pPr marL="1600232" lvl="2" indent="-685814">
              <a:buFont typeface="Courier New" panose="02070309020205020404" pitchFamily="49" charset="0"/>
              <a:buChar char="o"/>
            </a:pP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Notebook (to access the Notebook from VPC)</a:t>
            </a:r>
          </a:p>
          <a:p>
            <a:pPr marL="685814" lvl="2" indent="-685814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 VPC Endpoint Policies to further limit access to 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resources</a:t>
            </a:r>
          </a:p>
        </p:txBody>
      </p:sp>
    </p:spTree>
    <p:extLst>
      <p:ext uri="{BB962C8B-B14F-4D97-AF65-F5344CB8AC3E}">
        <p14:creationId xmlns:p14="http://schemas.microsoft.com/office/powerpoint/2010/main" val="404660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DC5F29-71B9-9940-9028-19A6838AA663}"/>
              </a:ext>
            </a:extLst>
          </p:cNvPr>
          <p:cNvSpPr txBox="1"/>
          <p:nvPr/>
        </p:nvSpPr>
        <p:spPr>
          <a:xfrm>
            <a:off x="594813" y="289422"/>
            <a:ext cx="2363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37">
              <a:defRPr/>
            </a:pPr>
            <a:r>
              <a:rPr lang="en-US" sz="5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Notebook instances - SageMaker egress, no VPC connectivity (default)</a:t>
            </a:r>
            <a:endParaRPr lang="en-US" sz="5400" dirty="0">
              <a:solidFill>
                <a:srgbClr val="FFFFFF"/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5114440" y="4286177"/>
            <a:ext cx="2963660" cy="210654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Private subnet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D4F0FC7-668E-E64B-A231-B1E7896F3CB6}"/>
              </a:ext>
            </a:extLst>
          </p:cNvPr>
          <p:cNvSpPr/>
          <p:nvPr/>
        </p:nvSpPr>
        <p:spPr>
          <a:xfrm>
            <a:off x="670881" y="2028382"/>
            <a:ext cx="8475782" cy="107610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Customer Account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346697" y="2759880"/>
            <a:ext cx="7065410" cy="740710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ln w="0"/>
                <a:solidFill>
                  <a:schemeClr val="bg1"/>
                </a:solidFill>
              </a:rPr>
              <a:t>Customer VPC</a:t>
            </a:r>
          </a:p>
        </p:txBody>
      </p:sp>
      <p:pic>
        <p:nvPicPr>
          <p:cNvPr id="106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46697" y="2759882"/>
            <a:ext cx="660400" cy="6604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5004240" y="3566887"/>
            <a:ext cx="3199300" cy="5366703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Availability Zone 2</a:t>
            </a:r>
          </a:p>
        </p:txBody>
      </p:sp>
      <p:pic>
        <p:nvPicPr>
          <p:cNvPr id="112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113348" y="4286173"/>
            <a:ext cx="548640" cy="548640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5114441" y="6573495"/>
            <a:ext cx="2956242" cy="210654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Public subnet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599334" y="3546372"/>
            <a:ext cx="3318278" cy="540106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Availability Zone 1</a:t>
            </a:r>
          </a:p>
        </p:txBody>
      </p:sp>
      <p:pic>
        <p:nvPicPr>
          <p:cNvPr id="117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119787" y="6589090"/>
            <a:ext cx="548640" cy="54864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0453885" y="6093104"/>
            <a:ext cx="4652953" cy="408297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ln w="0"/>
                <a:solidFill>
                  <a:schemeClr val="bg1"/>
                </a:solidFill>
              </a:rPr>
              <a:t>SageMaker Platform VPC</a:t>
            </a:r>
          </a:p>
        </p:txBody>
      </p:sp>
      <p:pic>
        <p:nvPicPr>
          <p:cNvPr id="121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453883" y="6109510"/>
            <a:ext cx="660400" cy="6604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6046340" y="6080054"/>
            <a:ext cx="4652953" cy="406164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ln w="0"/>
                <a:solidFill>
                  <a:schemeClr val="bg1"/>
                </a:solidFill>
              </a:rPr>
              <a:t>SageMaker Platform Egress VPC</a:t>
            </a:r>
          </a:p>
        </p:txBody>
      </p:sp>
      <p:pic>
        <p:nvPicPr>
          <p:cNvPr id="58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046338" y="6080052"/>
            <a:ext cx="660400" cy="6604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2865827" y="4297222"/>
            <a:ext cx="1987753" cy="1135482"/>
          </a:xfrm>
          <a:prstGeom prst="rect">
            <a:avLst/>
          </a:prstGeom>
          <a:noFill/>
          <a:ln w="127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Auth Proxy Service</a:t>
            </a:r>
          </a:p>
        </p:txBody>
      </p:sp>
      <p:pic>
        <p:nvPicPr>
          <p:cNvPr id="162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5232556" y="1864729"/>
            <a:ext cx="605418" cy="605418"/>
          </a:xfrm>
          <a:prstGeom prst="rect">
            <a:avLst/>
          </a:prstGeom>
        </p:spPr>
      </p:pic>
      <p:cxnSp>
        <p:nvCxnSpPr>
          <p:cNvPr id="163" name="Straight Connector 162"/>
          <p:cNvCxnSpPr>
            <a:stCxn id="162" idx="2"/>
            <a:endCxn id="63" idx="0"/>
          </p:cNvCxnSpPr>
          <p:nvPr/>
        </p:nvCxnSpPr>
        <p:spPr>
          <a:xfrm flipH="1">
            <a:off x="13859703" y="2470147"/>
            <a:ext cx="1675560" cy="1827073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94392" y="9761477"/>
            <a:ext cx="939800" cy="939800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1783853" y="4286177"/>
            <a:ext cx="2963660" cy="210654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Private subnet</a:t>
            </a:r>
          </a:p>
        </p:txBody>
      </p:sp>
      <p:pic>
        <p:nvPicPr>
          <p:cNvPr id="168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83853" y="4286173"/>
            <a:ext cx="548640" cy="548640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1779383" y="6567930"/>
            <a:ext cx="2963660" cy="210654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Public subnet</a:t>
            </a:r>
          </a:p>
        </p:txBody>
      </p:sp>
      <p:pic>
        <p:nvPicPr>
          <p:cNvPr id="172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79383" y="6568677"/>
            <a:ext cx="548640" cy="548640"/>
          </a:xfrm>
          <a:prstGeom prst="rect">
            <a:avLst/>
          </a:prstGeom>
        </p:spPr>
      </p:pic>
      <p:pic>
        <p:nvPicPr>
          <p:cNvPr id="180" name="Graphic 40">
            <a:extLst>
              <a:ext uri="{FF2B5EF4-FFF2-40B4-BE49-F238E27FC236}">
                <a16:creationId xmlns:a16="http://schemas.microsoft.com/office/drawing/2014/main" id="{C322592C-EAB9-0640-95A5-D8FF5B8E5F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860527" y="7407617"/>
            <a:ext cx="939800" cy="9398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4729377" y="10141702"/>
            <a:ext cx="35327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Internet Gateway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8942985" y="8566939"/>
            <a:ext cx="3532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Internet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Gateway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4F0FC7-668E-E64B-A231-B1E7896F3CB6}"/>
              </a:ext>
            </a:extLst>
          </p:cNvPr>
          <p:cNvSpPr/>
          <p:nvPr/>
        </p:nvSpPr>
        <p:spPr>
          <a:xfrm>
            <a:off x="9778071" y="3240500"/>
            <a:ext cx="11514388" cy="765462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SageMaker Service Account</a:t>
            </a:r>
          </a:p>
        </p:txBody>
      </p:sp>
      <p:pic>
        <p:nvPicPr>
          <p:cNvPr id="51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0239438" y="7824392"/>
            <a:ext cx="939800" cy="939800"/>
          </a:xfrm>
          <a:prstGeom prst="rect">
            <a:avLst/>
          </a:prstGeom>
        </p:spPr>
      </p:pic>
      <p:pic>
        <p:nvPicPr>
          <p:cNvPr id="52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2086232" y="7824888"/>
            <a:ext cx="939800" cy="939800"/>
          </a:xfrm>
          <a:prstGeom prst="rect">
            <a:avLst/>
          </a:prstGeom>
        </p:spPr>
      </p:pic>
      <p:pic>
        <p:nvPicPr>
          <p:cNvPr id="69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8004677" y="7825838"/>
            <a:ext cx="939800" cy="939800"/>
          </a:xfrm>
          <a:prstGeom prst="rect">
            <a:avLst/>
          </a:prstGeom>
        </p:spPr>
      </p:pic>
      <p:cxnSp>
        <p:nvCxnSpPr>
          <p:cNvPr id="70" name="Straight Connector 69"/>
          <p:cNvCxnSpPr>
            <a:stCxn id="73" idx="3"/>
            <a:endCxn id="69" idx="1"/>
          </p:cNvCxnSpPr>
          <p:nvPr/>
        </p:nvCxnSpPr>
        <p:spPr>
          <a:xfrm flipV="1">
            <a:off x="13250260" y="8295739"/>
            <a:ext cx="4754417" cy="8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3" idx="0"/>
          </p:cNvCxnSpPr>
          <p:nvPr/>
        </p:nvCxnSpPr>
        <p:spPr>
          <a:xfrm flipH="1">
            <a:off x="12780360" y="5432702"/>
            <a:ext cx="1079343" cy="2401660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135">
            <a:extLst>
              <a:ext uri="{FF2B5EF4-FFF2-40B4-BE49-F238E27FC236}">
                <a16:creationId xmlns:a16="http://schemas.microsoft.com/office/drawing/2014/main" id="{C19987B1-DB3A-1640-994D-BCB81FCC1A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2310460" y="7834362"/>
            <a:ext cx="939800" cy="9398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77D3394-CFD2-6542-90F0-441AFA1EAA16}"/>
              </a:ext>
            </a:extLst>
          </p:cNvPr>
          <p:cNvSpPr txBox="1"/>
          <p:nvPr/>
        </p:nvSpPr>
        <p:spPr>
          <a:xfrm>
            <a:off x="11708268" y="8935479"/>
            <a:ext cx="214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Notebook</a:t>
            </a:r>
          </a:p>
        </p:txBody>
      </p:sp>
      <p:cxnSp>
        <p:nvCxnSpPr>
          <p:cNvPr id="53" name="Straight Connector 52"/>
          <p:cNvCxnSpPr>
            <a:stCxn id="69" idx="3"/>
            <a:endCxn id="51" idx="1"/>
          </p:cNvCxnSpPr>
          <p:nvPr/>
        </p:nvCxnSpPr>
        <p:spPr>
          <a:xfrm flipV="1">
            <a:off x="18944477" y="8294293"/>
            <a:ext cx="1294962" cy="1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3"/>
            <a:endCxn id="52" idx="1"/>
          </p:cNvCxnSpPr>
          <p:nvPr/>
        </p:nvCxnSpPr>
        <p:spPr>
          <a:xfrm>
            <a:off x="21179240" y="8294292"/>
            <a:ext cx="906993" cy="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40">
            <a:extLst>
              <a:ext uri="{FF2B5EF4-FFF2-40B4-BE49-F238E27FC236}">
                <a16:creationId xmlns:a16="http://schemas.microsoft.com/office/drawing/2014/main" id="{C322592C-EAB9-0640-95A5-D8FF5B8E5F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111227" y="7407617"/>
            <a:ext cx="939800" cy="939800"/>
          </a:xfrm>
          <a:prstGeom prst="rect">
            <a:avLst/>
          </a:prstGeom>
        </p:spPr>
      </p:pic>
      <p:pic>
        <p:nvPicPr>
          <p:cNvPr id="61" name="Graphic 48">
            <a:extLst>
              <a:ext uri="{FF2B5EF4-FFF2-40B4-BE49-F238E27FC236}">
                <a16:creationId xmlns:a16="http://schemas.microsoft.com/office/drawing/2014/main" id="{C479E131-CAE3-B74A-B95D-A24EEB0BA4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93483" y="3240502"/>
            <a:ext cx="660400" cy="660400"/>
          </a:xfrm>
          <a:prstGeom prst="rect">
            <a:avLst/>
          </a:prstGeom>
        </p:spPr>
      </p:pic>
      <p:pic>
        <p:nvPicPr>
          <p:cNvPr id="64" name="Graphic 48">
            <a:extLst>
              <a:ext uri="{FF2B5EF4-FFF2-40B4-BE49-F238E27FC236}">
                <a16:creationId xmlns:a16="http://schemas.microsoft.com/office/drawing/2014/main" id="{C479E131-CAE3-B74A-B95D-A24EEB0BA4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670112" y="2028382"/>
            <a:ext cx="660400" cy="660400"/>
          </a:xfrm>
          <a:prstGeom prst="rect">
            <a:avLst/>
          </a:prstGeom>
        </p:spPr>
      </p:pic>
      <p:pic>
        <p:nvPicPr>
          <p:cNvPr id="54" name="Graphic 35">
            <a:extLst>
              <a:ext uri="{FF2B5EF4-FFF2-40B4-BE49-F238E27FC236}">
                <a16:creationId xmlns:a16="http://schemas.microsoft.com/office/drawing/2014/main" id="{EC8BD375-3A30-FF48-9FC8-D7437F5C4C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363283" y="10994872"/>
            <a:ext cx="939800" cy="9398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773638" y="11877027"/>
            <a:ext cx="214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S3 bucket</a:t>
            </a:r>
          </a:p>
        </p:txBody>
      </p:sp>
      <p:pic>
        <p:nvPicPr>
          <p:cNvPr id="56" name="Graphic 8">
            <a:extLst>
              <a:ext uri="{FF2B5EF4-FFF2-40B4-BE49-F238E27FC236}">
                <a16:creationId xmlns:a16="http://schemas.microsoft.com/office/drawing/2014/main" id="{DE089536-C5C7-474C-B17C-80DA7EB5D5D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2151063" y="11348477"/>
            <a:ext cx="939800" cy="939800"/>
          </a:xfrm>
          <a:prstGeom prst="rect">
            <a:avLst/>
          </a:prstGeom>
        </p:spPr>
      </p:pic>
      <p:pic>
        <p:nvPicPr>
          <p:cNvPr id="62" name="Graphic 29">
            <a:extLst>
              <a:ext uri="{FF2B5EF4-FFF2-40B4-BE49-F238E27FC236}">
                <a16:creationId xmlns:a16="http://schemas.microsoft.com/office/drawing/2014/main" id="{4994548E-B041-504E-B148-6A1CB65E45B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3371675" y="10994873"/>
            <a:ext cx="949307" cy="9493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2788152" y="11889603"/>
            <a:ext cx="214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CloudWatch Logs</a:t>
            </a:r>
          </a:p>
        </p:txBody>
      </p:sp>
      <p:pic>
        <p:nvPicPr>
          <p:cNvPr id="66" name="Graphic 37">
            <a:extLst>
              <a:ext uri="{FF2B5EF4-FFF2-40B4-BE49-F238E27FC236}">
                <a16:creationId xmlns:a16="http://schemas.microsoft.com/office/drawing/2014/main" id="{361F2200-B741-3B45-9FA6-37A862F6155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7005370" y="11015593"/>
            <a:ext cx="959247" cy="9592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6224232" y="11889604"/>
            <a:ext cx="2521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SageMaker API</a:t>
            </a:r>
          </a:p>
        </p:txBody>
      </p:sp>
      <p:pic>
        <p:nvPicPr>
          <p:cNvPr id="68" name="Graphic 37">
            <a:extLst>
              <a:ext uri="{FF2B5EF4-FFF2-40B4-BE49-F238E27FC236}">
                <a16:creationId xmlns:a16="http://schemas.microsoft.com/office/drawing/2014/main" id="{361F2200-B741-3B45-9FA6-37A862F6155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5138628" y="11013187"/>
            <a:ext cx="959247" cy="95924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4357491" y="11887199"/>
            <a:ext cx="2521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SageMaker Runtime</a:t>
            </a:r>
          </a:p>
        </p:txBody>
      </p:sp>
    </p:spTree>
    <p:extLst>
      <p:ext uri="{BB962C8B-B14F-4D97-AF65-F5344CB8AC3E}">
        <p14:creationId xmlns:p14="http://schemas.microsoft.com/office/powerpoint/2010/main" val="207863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DC5F29-71B9-9940-9028-19A6838AA663}"/>
              </a:ext>
            </a:extLst>
          </p:cNvPr>
          <p:cNvSpPr txBox="1"/>
          <p:nvPr/>
        </p:nvSpPr>
        <p:spPr>
          <a:xfrm>
            <a:off x="594813" y="289423"/>
            <a:ext cx="2363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5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Notebook instances - VPC connectivity (recommended)</a:t>
            </a:r>
            <a:endParaRPr lang="en-US" sz="5400" dirty="0">
              <a:solidFill>
                <a:srgbClr val="FFFFFF"/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D4F0FC7-668E-E64B-A231-B1E7896F3CB6}"/>
              </a:ext>
            </a:extLst>
          </p:cNvPr>
          <p:cNvSpPr/>
          <p:nvPr/>
        </p:nvSpPr>
        <p:spPr>
          <a:xfrm>
            <a:off x="9778071" y="3240500"/>
            <a:ext cx="11514388" cy="765462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SageMaker Service Account</a:t>
            </a:r>
          </a:p>
        </p:txBody>
      </p:sp>
      <p:pic>
        <p:nvPicPr>
          <p:cNvPr id="119" name="Graphic 48">
            <a:extLst>
              <a:ext uri="{FF2B5EF4-FFF2-40B4-BE49-F238E27FC236}">
                <a16:creationId xmlns:a16="http://schemas.microsoft.com/office/drawing/2014/main" id="{C479E131-CAE3-B74A-B95D-A24EEB0BA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793483" y="3240502"/>
            <a:ext cx="660400" cy="660400"/>
          </a:xfrm>
          <a:prstGeom prst="rect">
            <a:avLst/>
          </a:prstGeom>
        </p:spPr>
      </p:pic>
      <p:pic>
        <p:nvPicPr>
          <p:cNvPr id="162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5232556" y="1864729"/>
            <a:ext cx="605418" cy="605418"/>
          </a:xfrm>
          <a:prstGeom prst="rect">
            <a:avLst/>
          </a:prstGeom>
        </p:spPr>
      </p:pic>
      <p:pic>
        <p:nvPicPr>
          <p:cNvPr id="51" name="Graphic 15">
            <a:extLst>
              <a:ext uri="{FF2B5EF4-FFF2-40B4-BE49-F238E27FC236}">
                <a16:creationId xmlns:a16="http://schemas.microsoft.com/office/drawing/2014/main" id="{C2DDD43C-C51B-D143-B787-42E740A21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14798" y="9746892"/>
            <a:ext cx="939800" cy="9398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3022717" y="9345121"/>
            <a:ext cx="35327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VPC Endpoints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6046340" y="6080054"/>
            <a:ext cx="4652953" cy="406164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ln w="0"/>
                <a:solidFill>
                  <a:schemeClr val="bg1"/>
                </a:solidFill>
              </a:rPr>
              <a:t>SageMaker Platform Egress VPC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7D3394-CFD2-6542-90F0-441AFA1EAA16}"/>
              </a:ext>
            </a:extLst>
          </p:cNvPr>
          <p:cNvSpPr txBox="1"/>
          <p:nvPr/>
        </p:nvSpPr>
        <p:spPr>
          <a:xfrm>
            <a:off x="11708268" y="8935479"/>
            <a:ext cx="214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Notebook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2865827" y="4297222"/>
            <a:ext cx="1987753" cy="1135482"/>
          </a:xfrm>
          <a:prstGeom prst="rect">
            <a:avLst/>
          </a:prstGeom>
          <a:noFill/>
          <a:ln w="127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Auth Proxy Service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0453885" y="6093104"/>
            <a:ext cx="4652953" cy="408297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ln w="0"/>
                <a:solidFill>
                  <a:schemeClr val="bg1"/>
                </a:solidFill>
              </a:rPr>
              <a:t>SageMaker Platform VPC</a:t>
            </a:r>
          </a:p>
        </p:txBody>
      </p:sp>
      <p:pic>
        <p:nvPicPr>
          <p:cNvPr id="68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6046338" y="6080052"/>
            <a:ext cx="660400" cy="660400"/>
          </a:xfrm>
          <a:prstGeom prst="rect">
            <a:avLst/>
          </a:prstGeom>
        </p:spPr>
      </p:pic>
      <p:pic>
        <p:nvPicPr>
          <p:cNvPr id="82" name="Graphic 135">
            <a:extLst>
              <a:ext uri="{FF2B5EF4-FFF2-40B4-BE49-F238E27FC236}">
                <a16:creationId xmlns:a16="http://schemas.microsoft.com/office/drawing/2014/main" id="{C19987B1-DB3A-1640-994D-BCB81FCC1A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2310460" y="7834362"/>
            <a:ext cx="939800" cy="939800"/>
          </a:xfrm>
          <a:prstGeom prst="rect">
            <a:avLst/>
          </a:prstGeom>
        </p:spPr>
      </p:pic>
      <p:pic>
        <p:nvPicPr>
          <p:cNvPr id="83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453883" y="6109510"/>
            <a:ext cx="660400" cy="660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8942985" y="8566939"/>
            <a:ext cx="3532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Internet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Gateway</a:t>
            </a:r>
          </a:p>
        </p:txBody>
      </p:sp>
      <p:pic>
        <p:nvPicPr>
          <p:cNvPr id="50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0239438" y="7824392"/>
            <a:ext cx="939800" cy="939800"/>
          </a:xfrm>
          <a:prstGeom prst="rect">
            <a:avLst/>
          </a:prstGeom>
        </p:spPr>
      </p:pic>
      <p:pic>
        <p:nvPicPr>
          <p:cNvPr id="52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2086232" y="7824888"/>
            <a:ext cx="939800" cy="93980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13859703" y="2470147"/>
            <a:ext cx="1675560" cy="1827073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780360" y="5432702"/>
            <a:ext cx="1079343" cy="2401660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5114440" y="4286177"/>
            <a:ext cx="2963660" cy="448798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Private subnet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D4F0FC7-668E-E64B-A231-B1E7896F3CB6}"/>
              </a:ext>
            </a:extLst>
          </p:cNvPr>
          <p:cNvSpPr/>
          <p:nvPr/>
        </p:nvSpPr>
        <p:spPr>
          <a:xfrm>
            <a:off x="670881" y="2028382"/>
            <a:ext cx="8475782" cy="107610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Customer Account</a:t>
            </a:r>
          </a:p>
        </p:txBody>
      </p:sp>
      <p:pic>
        <p:nvPicPr>
          <p:cNvPr id="128" name="Graphic 35">
            <a:extLst>
              <a:ext uri="{FF2B5EF4-FFF2-40B4-BE49-F238E27FC236}">
                <a16:creationId xmlns:a16="http://schemas.microsoft.com/office/drawing/2014/main" id="{EC8BD375-3A30-FF48-9FC8-D7437F5C4C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363283" y="10994872"/>
            <a:ext cx="939800" cy="939800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773638" y="11877027"/>
            <a:ext cx="214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S3 bucket</a:t>
            </a:r>
          </a:p>
        </p:txBody>
      </p:sp>
      <p:pic>
        <p:nvPicPr>
          <p:cNvPr id="130" name="Graphic 8">
            <a:extLst>
              <a:ext uri="{FF2B5EF4-FFF2-40B4-BE49-F238E27FC236}">
                <a16:creationId xmlns:a16="http://schemas.microsoft.com/office/drawing/2014/main" id="{DE089536-C5C7-474C-B17C-80DA7EB5D5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151063" y="11348477"/>
            <a:ext cx="939800" cy="939800"/>
          </a:xfrm>
          <a:prstGeom prst="rect">
            <a:avLst/>
          </a:prstGeom>
        </p:spPr>
      </p:pic>
      <p:pic>
        <p:nvPicPr>
          <p:cNvPr id="131" name="Graphic 29">
            <a:extLst>
              <a:ext uri="{FF2B5EF4-FFF2-40B4-BE49-F238E27FC236}">
                <a16:creationId xmlns:a16="http://schemas.microsoft.com/office/drawing/2014/main" id="{4994548E-B041-504E-B148-6A1CB65E45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3371675" y="10994873"/>
            <a:ext cx="949307" cy="949307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2788152" y="11889603"/>
            <a:ext cx="214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CloudWatch Logs</a:t>
            </a:r>
          </a:p>
        </p:txBody>
      </p:sp>
      <p:pic>
        <p:nvPicPr>
          <p:cNvPr id="134" name="Graphic 37">
            <a:extLst>
              <a:ext uri="{FF2B5EF4-FFF2-40B4-BE49-F238E27FC236}">
                <a16:creationId xmlns:a16="http://schemas.microsoft.com/office/drawing/2014/main" id="{361F2200-B741-3B45-9FA6-37A862F6155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7005370" y="11015593"/>
            <a:ext cx="959247" cy="959247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6224232" y="11889604"/>
            <a:ext cx="2521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SageMaker API</a:t>
            </a:r>
          </a:p>
        </p:txBody>
      </p:sp>
      <p:cxnSp>
        <p:nvCxnSpPr>
          <p:cNvPr id="136" name="Straight Connector 135"/>
          <p:cNvCxnSpPr>
            <a:stCxn id="160" idx="2"/>
            <a:endCxn id="53" idx="0"/>
          </p:cNvCxnSpPr>
          <p:nvPr/>
        </p:nvCxnSpPr>
        <p:spPr>
          <a:xfrm flipH="1">
            <a:off x="4789071" y="5983530"/>
            <a:ext cx="1786009" cy="3361591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346697" y="2759880"/>
            <a:ext cx="7065410" cy="740710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ln w="0"/>
                <a:solidFill>
                  <a:schemeClr val="bg1"/>
                </a:solidFill>
              </a:rPr>
              <a:t>Customer VPC</a:t>
            </a:r>
          </a:p>
        </p:txBody>
      </p:sp>
      <p:pic>
        <p:nvPicPr>
          <p:cNvPr id="139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346697" y="2759882"/>
            <a:ext cx="660400" cy="66040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5004240" y="3566887"/>
            <a:ext cx="3199300" cy="5366703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Availability Zone 2</a:t>
            </a:r>
          </a:p>
        </p:txBody>
      </p:sp>
      <p:pic>
        <p:nvPicPr>
          <p:cNvPr id="142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5113348" y="4286173"/>
            <a:ext cx="548640" cy="548640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599334" y="3546372"/>
            <a:ext cx="3318278" cy="540106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Availability Zone 1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1783853" y="4286177"/>
            <a:ext cx="2963660" cy="448798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Private subnet</a:t>
            </a:r>
          </a:p>
        </p:txBody>
      </p:sp>
      <p:pic>
        <p:nvPicPr>
          <p:cNvPr id="148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783853" y="4286173"/>
            <a:ext cx="548640" cy="548640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9E4B180B-66C8-134C-9780-D82E60B76CCD}"/>
              </a:ext>
            </a:extLst>
          </p:cNvPr>
          <p:cNvSpPr/>
          <p:nvPr/>
        </p:nvSpPr>
        <p:spPr>
          <a:xfrm>
            <a:off x="5797846" y="4934086"/>
            <a:ext cx="1590758" cy="112643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0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6105180" y="5043730"/>
            <a:ext cx="939800" cy="939800"/>
          </a:xfrm>
          <a:prstGeom prst="rect">
            <a:avLst/>
          </a:prstGeom>
        </p:spPr>
      </p:pic>
      <p:cxnSp>
        <p:nvCxnSpPr>
          <p:cNvPr id="163" name="Elbow Connector 162"/>
          <p:cNvCxnSpPr/>
          <p:nvPr/>
        </p:nvCxnSpPr>
        <p:spPr>
          <a:xfrm rot="10800000">
            <a:off x="7044980" y="5513631"/>
            <a:ext cx="5265480" cy="2790632"/>
          </a:xfrm>
          <a:prstGeom prst="bentConnector3">
            <a:avLst>
              <a:gd name="adj1" fmla="val 542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Graphic 48">
            <a:extLst>
              <a:ext uri="{FF2B5EF4-FFF2-40B4-BE49-F238E27FC236}">
                <a16:creationId xmlns:a16="http://schemas.microsoft.com/office/drawing/2014/main" id="{C479E131-CAE3-B74A-B95D-A24EEB0BA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0112" y="2028382"/>
            <a:ext cx="660400" cy="660400"/>
          </a:xfrm>
          <a:prstGeom prst="rect">
            <a:avLst/>
          </a:prstGeom>
        </p:spPr>
      </p:pic>
      <p:pic>
        <p:nvPicPr>
          <p:cNvPr id="47" name="Graphic 37">
            <a:extLst>
              <a:ext uri="{FF2B5EF4-FFF2-40B4-BE49-F238E27FC236}">
                <a16:creationId xmlns:a16="http://schemas.microsoft.com/office/drawing/2014/main" id="{361F2200-B741-3B45-9FA6-37A862F6155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5138628" y="11013187"/>
            <a:ext cx="959247" cy="95924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4357491" y="11887199"/>
            <a:ext cx="2521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SageMaker Runtime</a:t>
            </a:r>
          </a:p>
        </p:txBody>
      </p:sp>
      <p:pic>
        <p:nvPicPr>
          <p:cNvPr id="56" name="Graphic 15">
            <a:extLst>
              <a:ext uri="{FF2B5EF4-FFF2-40B4-BE49-F238E27FC236}">
                <a16:creationId xmlns:a16="http://schemas.microsoft.com/office/drawing/2014/main" id="{C2DDD43C-C51B-D143-B787-42E740A21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380388" y="9709660"/>
            <a:ext cx="939800" cy="939800"/>
          </a:xfrm>
          <a:prstGeom prst="rect">
            <a:avLst/>
          </a:prstGeom>
        </p:spPr>
      </p:pic>
      <p:pic>
        <p:nvPicPr>
          <p:cNvPr id="57" name="Graphic 15">
            <a:extLst>
              <a:ext uri="{FF2B5EF4-FFF2-40B4-BE49-F238E27FC236}">
                <a16:creationId xmlns:a16="http://schemas.microsoft.com/office/drawing/2014/main" id="{C2DDD43C-C51B-D143-B787-42E740A21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651125" y="9730252"/>
            <a:ext cx="939800" cy="939800"/>
          </a:xfrm>
          <a:prstGeom prst="rect">
            <a:avLst/>
          </a:prstGeom>
        </p:spPr>
      </p:pic>
      <p:pic>
        <p:nvPicPr>
          <p:cNvPr id="63" name="Graphic 15">
            <a:extLst>
              <a:ext uri="{FF2B5EF4-FFF2-40B4-BE49-F238E27FC236}">
                <a16:creationId xmlns:a16="http://schemas.microsoft.com/office/drawing/2014/main" id="{C2DDD43C-C51B-D143-B787-42E740A21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178472" y="9767190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8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phic 135">
            <a:extLst>
              <a:ext uri="{FF2B5EF4-FFF2-40B4-BE49-F238E27FC236}">
                <a16:creationId xmlns:a16="http://schemas.microsoft.com/office/drawing/2014/main" id="{C19987B1-DB3A-1640-994D-BCB81FCC1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753687" y="5017322"/>
            <a:ext cx="4108963" cy="3968353"/>
          </a:xfrm>
          <a:prstGeom prst="rect">
            <a:avLst/>
          </a:prstGeom>
        </p:spPr>
      </p:pic>
      <p:cxnSp>
        <p:nvCxnSpPr>
          <p:cNvPr id="102" name="Straight Connector 101"/>
          <p:cNvCxnSpPr>
            <a:stCxn id="94" idx="3"/>
          </p:cNvCxnSpPr>
          <p:nvPr/>
        </p:nvCxnSpPr>
        <p:spPr>
          <a:xfrm>
            <a:off x="12552097" y="7992093"/>
            <a:ext cx="631408" cy="1865666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6635978" y="6430697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C5F29-71B9-9940-9028-19A6838AA663}"/>
              </a:ext>
            </a:extLst>
          </p:cNvPr>
          <p:cNvSpPr txBox="1"/>
          <p:nvPr/>
        </p:nvSpPr>
        <p:spPr>
          <a:xfrm>
            <a:off x="594813" y="289423"/>
            <a:ext cx="2363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56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training job default deployment</a:t>
            </a:r>
            <a:endParaRPr lang="en-US" sz="5600" dirty="0">
              <a:solidFill>
                <a:srgbClr val="FFFFFF"/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  <p:pic>
        <p:nvPicPr>
          <p:cNvPr id="58" name="Graphic 35">
            <a:extLst>
              <a:ext uri="{FF2B5EF4-FFF2-40B4-BE49-F238E27FC236}">
                <a16:creationId xmlns:a16="http://schemas.microsoft.com/office/drawing/2014/main" id="{EC8BD375-3A30-FF48-9FC8-D7437F5C4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81663" y="11482552"/>
            <a:ext cx="939800" cy="9398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3892018" y="12364707"/>
            <a:ext cx="214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S3 bucket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DE089536-C5C7-474C-B17C-80DA7EB5D5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269443" y="11836157"/>
            <a:ext cx="939800" cy="939800"/>
          </a:xfrm>
          <a:prstGeom prst="rect">
            <a:avLst/>
          </a:prstGeom>
        </p:spPr>
      </p:pic>
      <p:pic>
        <p:nvPicPr>
          <p:cNvPr id="67" name="Graphic 48">
            <a:extLst>
              <a:ext uri="{FF2B5EF4-FFF2-40B4-BE49-F238E27FC236}">
                <a16:creationId xmlns:a16="http://schemas.microsoft.com/office/drawing/2014/main" id="{C479E131-CAE3-B74A-B95D-A24EEB0BA4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93483" y="2018453"/>
            <a:ext cx="660400" cy="660400"/>
          </a:xfrm>
          <a:prstGeom prst="rect">
            <a:avLst/>
          </a:prstGeom>
        </p:spPr>
      </p:pic>
      <p:pic>
        <p:nvPicPr>
          <p:cNvPr id="74" name="Graphic 29">
            <a:extLst>
              <a:ext uri="{FF2B5EF4-FFF2-40B4-BE49-F238E27FC236}">
                <a16:creationId xmlns:a16="http://schemas.microsoft.com/office/drawing/2014/main" id="{4994548E-B041-504E-B148-6A1CB65E45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8259308" y="11126965"/>
            <a:ext cx="949307" cy="94930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7675785" y="12021695"/>
            <a:ext cx="214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CloudWatch Logs</a:t>
            </a:r>
          </a:p>
        </p:txBody>
      </p:sp>
      <p:pic>
        <p:nvPicPr>
          <p:cNvPr id="206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453883" y="4430262"/>
            <a:ext cx="660400" cy="6604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0453886" y="4413853"/>
            <a:ext cx="10316058" cy="6591192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ln w="0"/>
                <a:solidFill>
                  <a:schemeClr val="bg1"/>
                </a:solidFill>
              </a:rPr>
              <a:t>SageMaker Platform VPC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4F0FC7-668E-E64B-A231-B1E7896F3CB6}"/>
              </a:ext>
            </a:extLst>
          </p:cNvPr>
          <p:cNvSpPr/>
          <p:nvPr/>
        </p:nvSpPr>
        <p:spPr>
          <a:xfrm>
            <a:off x="9778071" y="2018453"/>
            <a:ext cx="11514388" cy="1077102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SageMaker Service Account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8942985" y="6887691"/>
            <a:ext cx="3532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Internet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Gateway</a:t>
            </a:r>
          </a:p>
        </p:txBody>
      </p:sp>
      <p:pic>
        <p:nvPicPr>
          <p:cNvPr id="68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0239438" y="6145143"/>
            <a:ext cx="939800" cy="939800"/>
          </a:xfrm>
          <a:prstGeom prst="rect">
            <a:avLst/>
          </a:prstGeom>
        </p:spPr>
      </p:pic>
      <p:pic>
        <p:nvPicPr>
          <p:cNvPr id="69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2086232" y="6145640"/>
            <a:ext cx="939800" cy="939800"/>
          </a:xfrm>
          <a:prstGeom prst="rect">
            <a:avLst/>
          </a:prstGeom>
        </p:spPr>
      </p:pic>
      <p:cxnSp>
        <p:nvCxnSpPr>
          <p:cNvPr id="72" name="Straight Connector 71"/>
          <p:cNvCxnSpPr>
            <a:stCxn id="69" idx="1"/>
            <a:endCxn id="68" idx="3"/>
          </p:cNvCxnSpPr>
          <p:nvPr/>
        </p:nvCxnSpPr>
        <p:spPr>
          <a:xfrm flipH="1" flipV="1">
            <a:off x="21179238" y="6615043"/>
            <a:ext cx="906994" cy="497"/>
          </a:xfrm>
          <a:prstGeom prst="line">
            <a:avLst/>
          </a:prstGeom>
          <a:ln>
            <a:solidFill>
              <a:schemeClr val="accent6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9" idx="2"/>
            <a:endCxn id="74" idx="0"/>
          </p:cNvCxnSpPr>
          <p:nvPr/>
        </p:nvCxnSpPr>
        <p:spPr>
          <a:xfrm flipH="1">
            <a:off x="18733962" y="7085440"/>
            <a:ext cx="3822170" cy="4041525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52" idx="3"/>
            <a:endCxn id="68" idx="1"/>
          </p:cNvCxnSpPr>
          <p:nvPr/>
        </p:nvCxnSpPr>
        <p:spPr>
          <a:xfrm flipV="1">
            <a:off x="18843928" y="6615045"/>
            <a:ext cx="1395510" cy="1374770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135">
            <a:extLst>
              <a:ext uri="{FF2B5EF4-FFF2-40B4-BE49-F238E27FC236}">
                <a16:creationId xmlns:a16="http://schemas.microsoft.com/office/drawing/2014/main" id="{C19987B1-DB3A-1640-994D-BCB81FCC1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593259" y="5001693"/>
            <a:ext cx="4108963" cy="3983980"/>
          </a:xfrm>
          <a:prstGeom prst="rect">
            <a:avLst/>
          </a:prstGeom>
        </p:spPr>
      </p:pic>
      <p:pic>
        <p:nvPicPr>
          <p:cNvPr id="91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3061467" y="7522193"/>
            <a:ext cx="939800" cy="939800"/>
          </a:xfrm>
          <a:prstGeom prst="rect">
            <a:avLst/>
          </a:prstGeom>
        </p:spPr>
      </p:pic>
      <p:pic>
        <p:nvPicPr>
          <p:cNvPr id="93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1612297" y="6587950"/>
            <a:ext cx="939800" cy="939800"/>
          </a:xfrm>
          <a:prstGeom prst="rect">
            <a:avLst/>
          </a:prstGeom>
        </p:spPr>
      </p:pic>
      <p:pic>
        <p:nvPicPr>
          <p:cNvPr id="94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1612297" y="7522193"/>
            <a:ext cx="939800" cy="939800"/>
          </a:xfrm>
          <a:prstGeom prst="rect">
            <a:avLst/>
          </a:prstGeom>
        </p:spPr>
      </p:pic>
      <p:pic>
        <p:nvPicPr>
          <p:cNvPr id="106" name="Graphic 15">
            <a:extLst>
              <a:ext uri="{FF2B5EF4-FFF2-40B4-BE49-F238E27FC236}">
                <a16:creationId xmlns:a16="http://schemas.microsoft.com/office/drawing/2014/main" id="{C2DDD43C-C51B-D143-B787-42E740A216A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4513748" y="9746892"/>
            <a:ext cx="939800" cy="9398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5114440" y="4286177"/>
            <a:ext cx="2963660" cy="448586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Private subnet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D4F0FC7-668E-E64B-A231-B1E7896F3CB6}"/>
              </a:ext>
            </a:extLst>
          </p:cNvPr>
          <p:cNvSpPr/>
          <p:nvPr/>
        </p:nvSpPr>
        <p:spPr>
          <a:xfrm>
            <a:off x="670881" y="2028382"/>
            <a:ext cx="8475782" cy="107610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Customer Account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346697" y="2759880"/>
            <a:ext cx="7065410" cy="740710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ln w="0"/>
                <a:solidFill>
                  <a:schemeClr val="bg1"/>
                </a:solidFill>
              </a:rPr>
              <a:t>Customer VPC</a:t>
            </a:r>
          </a:p>
        </p:txBody>
      </p:sp>
      <p:pic>
        <p:nvPicPr>
          <p:cNvPr id="114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46697" y="2759882"/>
            <a:ext cx="660400" cy="660400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5004240" y="3566887"/>
            <a:ext cx="3199300" cy="5366703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Availability Zone 2</a:t>
            </a:r>
          </a:p>
        </p:txBody>
      </p:sp>
      <p:pic>
        <p:nvPicPr>
          <p:cNvPr id="116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5113348" y="4286173"/>
            <a:ext cx="548640" cy="54864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599334" y="3546372"/>
            <a:ext cx="3318278" cy="540106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Availability Zone 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1783853" y="4286177"/>
            <a:ext cx="2963660" cy="448586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Private subnet</a:t>
            </a:r>
          </a:p>
        </p:txBody>
      </p:sp>
      <p:pic>
        <p:nvPicPr>
          <p:cNvPr id="120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783853" y="4286173"/>
            <a:ext cx="548640" cy="54864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0316418" y="6426735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Algorithm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0321887" y="7350527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agent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1754668" y="7361412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 agent</a:t>
            </a:r>
          </a:p>
        </p:txBody>
      </p:sp>
      <p:pic>
        <p:nvPicPr>
          <p:cNvPr id="151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7904128" y="6585670"/>
            <a:ext cx="939800" cy="939800"/>
          </a:xfrm>
          <a:prstGeom prst="rect">
            <a:avLst/>
          </a:prstGeom>
        </p:spPr>
      </p:pic>
      <p:pic>
        <p:nvPicPr>
          <p:cNvPr id="152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7904128" y="7519913"/>
            <a:ext cx="939800" cy="939800"/>
          </a:xfrm>
          <a:prstGeom prst="rect">
            <a:avLst/>
          </a:prstGeom>
        </p:spPr>
      </p:pic>
      <p:pic>
        <p:nvPicPr>
          <p:cNvPr id="154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6454958" y="7519913"/>
            <a:ext cx="939800" cy="93980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5126448" y="7348247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agent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6597330" y="7359132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 agent</a:t>
            </a:r>
          </a:p>
        </p:txBody>
      </p:sp>
      <p:cxnSp>
        <p:nvCxnSpPr>
          <p:cNvPr id="161" name="Straight Connector 160"/>
          <p:cNvCxnSpPr>
            <a:stCxn id="91" idx="3"/>
            <a:endCxn id="68" idx="1"/>
          </p:cNvCxnSpPr>
          <p:nvPr/>
        </p:nvCxnSpPr>
        <p:spPr>
          <a:xfrm flipV="1">
            <a:off x="14001267" y="6615045"/>
            <a:ext cx="6238172" cy="1377050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00" idx="3"/>
            <a:endCxn id="68" idx="1"/>
          </p:cNvCxnSpPr>
          <p:nvPr/>
        </p:nvCxnSpPr>
        <p:spPr>
          <a:xfrm flipV="1">
            <a:off x="13565829" y="6615043"/>
            <a:ext cx="6673609" cy="3630717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9" idx="3"/>
            <a:endCxn id="68" idx="1"/>
          </p:cNvCxnSpPr>
          <p:nvPr/>
        </p:nvCxnSpPr>
        <p:spPr>
          <a:xfrm flipV="1">
            <a:off x="16908585" y="6615043"/>
            <a:ext cx="3330853" cy="3633875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01" idx="3"/>
            <a:endCxn id="68" idx="1"/>
          </p:cNvCxnSpPr>
          <p:nvPr/>
        </p:nvCxnSpPr>
        <p:spPr>
          <a:xfrm flipV="1">
            <a:off x="17911042" y="6615043"/>
            <a:ext cx="2328396" cy="3630717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3" idx="3"/>
            <a:endCxn id="68" idx="1"/>
          </p:cNvCxnSpPr>
          <p:nvPr/>
        </p:nvCxnSpPr>
        <p:spPr>
          <a:xfrm flipV="1">
            <a:off x="14540091" y="6615043"/>
            <a:ext cx="5699347" cy="3612603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9" idx="2"/>
            <a:endCxn id="58" idx="0"/>
          </p:cNvCxnSpPr>
          <p:nvPr/>
        </p:nvCxnSpPr>
        <p:spPr>
          <a:xfrm flipH="1">
            <a:off x="4951563" y="7085440"/>
            <a:ext cx="17604569" cy="4397112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4293499" y="2636512"/>
            <a:ext cx="1987753" cy="1135482"/>
          </a:xfrm>
          <a:prstGeom prst="rect">
            <a:avLst/>
          </a:prstGeom>
          <a:noFill/>
          <a:ln w="127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723" hangingPunct="1"/>
            <a:r>
              <a:rPr lang="en-US" sz="2400" kern="1200">
                <a:solidFill>
                  <a:srgbClr val="FFFFFF"/>
                </a:solidFill>
                <a:latin typeface="Amazon Ember"/>
              </a:rPr>
              <a:t>Control Plane</a:t>
            </a:r>
            <a:endParaRPr lang="en-US" sz="2400" kern="1200" dirty="0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92" name="Straight Connector 91"/>
          <p:cNvCxnSpPr>
            <a:stCxn id="90" idx="2"/>
            <a:endCxn id="103" idx="3"/>
          </p:cNvCxnSpPr>
          <p:nvPr/>
        </p:nvCxnSpPr>
        <p:spPr>
          <a:xfrm flipH="1">
            <a:off x="13442781" y="3771994"/>
            <a:ext cx="1844595" cy="2247629"/>
          </a:xfrm>
          <a:prstGeom prst="line">
            <a:avLst/>
          </a:prstGeom>
          <a:noFill/>
          <a:ln w="12700" cmpd="sng">
            <a:solidFill>
              <a:schemeClr val="accent3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Straight Connector 94"/>
          <p:cNvCxnSpPr>
            <a:stCxn id="90" idx="2"/>
            <a:endCxn id="104" idx="1"/>
          </p:cNvCxnSpPr>
          <p:nvPr/>
        </p:nvCxnSpPr>
        <p:spPr>
          <a:xfrm>
            <a:off x="15287376" y="3771994"/>
            <a:ext cx="1704111" cy="2229360"/>
          </a:xfrm>
          <a:prstGeom prst="line">
            <a:avLst/>
          </a:prstGeom>
          <a:noFill/>
          <a:ln w="12700" cmpd="sng">
            <a:solidFill>
              <a:schemeClr val="accent3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3670684" y="5321020"/>
            <a:ext cx="3165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Training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Job 1</a:t>
            </a:r>
          </a:p>
        </p:txBody>
      </p:sp>
      <p:pic>
        <p:nvPicPr>
          <p:cNvPr id="79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5968785" y="9779018"/>
            <a:ext cx="939800" cy="939800"/>
          </a:xfrm>
          <a:prstGeom prst="rect">
            <a:avLst/>
          </a:prstGeom>
        </p:spPr>
      </p:pic>
      <p:pic>
        <p:nvPicPr>
          <p:cNvPr id="83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3600291" y="9757746"/>
            <a:ext cx="939800" cy="939800"/>
          </a:xfrm>
          <a:prstGeom prst="rect">
            <a:avLst/>
          </a:prstGeom>
        </p:spPr>
      </p:pic>
      <p:cxnSp>
        <p:nvCxnSpPr>
          <p:cNvPr id="84" name="Straight Connector 83"/>
          <p:cNvCxnSpPr>
            <a:stCxn id="93" idx="3"/>
            <a:endCxn id="83" idx="0"/>
          </p:cNvCxnSpPr>
          <p:nvPr/>
        </p:nvCxnSpPr>
        <p:spPr>
          <a:xfrm>
            <a:off x="12552097" y="7057850"/>
            <a:ext cx="1518094" cy="2699896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54" idx="1"/>
            <a:endCxn id="79" idx="0"/>
          </p:cNvCxnSpPr>
          <p:nvPr/>
        </p:nvCxnSpPr>
        <p:spPr>
          <a:xfrm flipH="1">
            <a:off x="16438685" y="7989813"/>
            <a:ext cx="16273" cy="1789205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4687668" y="10141703"/>
            <a:ext cx="35327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VPC Endpoints</a:t>
            </a:r>
          </a:p>
        </p:txBody>
      </p:sp>
      <p:pic>
        <p:nvPicPr>
          <p:cNvPr id="100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2626029" y="9775860"/>
            <a:ext cx="939800" cy="939800"/>
          </a:xfrm>
          <a:prstGeom prst="rect">
            <a:avLst/>
          </a:prstGeom>
        </p:spPr>
      </p:pic>
      <p:pic>
        <p:nvPicPr>
          <p:cNvPr id="101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6971242" y="9775860"/>
            <a:ext cx="939800" cy="9398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2173555" y="5700040"/>
            <a:ext cx="1269226" cy="639166"/>
          </a:xfrm>
          <a:prstGeom prst="rect">
            <a:avLst/>
          </a:prstGeom>
          <a:noFill/>
          <a:ln w="127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Platform agents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6991487" y="5681771"/>
            <a:ext cx="1269226" cy="639166"/>
          </a:xfrm>
          <a:prstGeom prst="rect">
            <a:avLst/>
          </a:prstGeom>
          <a:noFill/>
          <a:ln w="127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Platform agents</a:t>
            </a:r>
          </a:p>
        </p:txBody>
      </p:sp>
      <p:cxnSp>
        <p:nvCxnSpPr>
          <p:cNvPr id="105" name="Straight Connector 104"/>
          <p:cNvCxnSpPr>
            <a:endCxn id="101" idx="0"/>
          </p:cNvCxnSpPr>
          <p:nvPr/>
        </p:nvCxnSpPr>
        <p:spPr>
          <a:xfrm flipH="1">
            <a:off x="17441142" y="7200321"/>
            <a:ext cx="413081" cy="2575539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4293499" y="9733232"/>
            <a:ext cx="1984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Data &amp; Algorithm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ENIs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1217522" y="8971132"/>
            <a:ext cx="3165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Training instance 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6052723" y="8977746"/>
            <a:ext cx="3165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Training instance 2</a:t>
            </a:r>
          </a:p>
        </p:txBody>
      </p:sp>
      <p:pic>
        <p:nvPicPr>
          <p:cNvPr id="66" name="Graphic 48">
            <a:extLst>
              <a:ext uri="{FF2B5EF4-FFF2-40B4-BE49-F238E27FC236}">
                <a16:creationId xmlns:a16="http://schemas.microsoft.com/office/drawing/2014/main" id="{A44EE138-FA23-2046-8120-11DBE73C7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0881" y="2012192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2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3220693" y="5772677"/>
            <a:ext cx="353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Data &amp; Algorithm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ENIs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C5F29-71B9-9940-9028-19A6838AA663}"/>
              </a:ext>
            </a:extLst>
          </p:cNvPr>
          <p:cNvSpPr txBox="1"/>
          <p:nvPr/>
        </p:nvSpPr>
        <p:spPr>
          <a:xfrm>
            <a:off x="594813" y="289422"/>
            <a:ext cx="2363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56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training job VPC deployment</a:t>
            </a:r>
            <a:endParaRPr lang="en-US" sz="5600" dirty="0">
              <a:solidFill>
                <a:srgbClr val="FFFFFF"/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  <p:pic>
        <p:nvPicPr>
          <p:cNvPr id="58" name="Graphic 35">
            <a:extLst>
              <a:ext uri="{FF2B5EF4-FFF2-40B4-BE49-F238E27FC236}">
                <a16:creationId xmlns:a16="http://schemas.microsoft.com/office/drawing/2014/main" id="{EC8BD375-3A30-FF48-9FC8-D7437F5C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81663" y="11484727"/>
            <a:ext cx="939800" cy="9398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3892018" y="12366882"/>
            <a:ext cx="214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S3 bucket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DE089536-C5C7-474C-B17C-80DA7EB5D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69443" y="11838332"/>
            <a:ext cx="939800" cy="939800"/>
          </a:xfrm>
          <a:prstGeom prst="rect">
            <a:avLst/>
          </a:prstGeom>
        </p:spPr>
      </p:pic>
      <p:pic>
        <p:nvPicPr>
          <p:cNvPr id="106" name="Graphic 15">
            <a:extLst>
              <a:ext uri="{FF2B5EF4-FFF2-40B4-BE49-F238E27FC236}">
                <a16:creationId xmlns:a16="http://schemas.microsoft.com/office/drawing/2014/main" id="{C2DDD43C-C51B-D143-B787-42E740A21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513748" y="9746892"/>
            <a:ext cx="939800" cy="9398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4687668" y="10141703"/>
            <a:ext cx="35327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VPC Endpoints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5114440" y="4286177"/>
            <a:ext cx="2963660" cy="44205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Private subnet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D4F0FC7-668E-E64B-A231-B1E7896F3CB6}"/>
              </a:ext>
            </a:extLst>
          </p:cNvPr>
          <p:cNvSpPr/>
          <p:nvPr/>
        </p:nvSpPr>
        <p:spPr>
          <a:xfrm>
            <a:off x="670881" y="2028382"/>
            <a:ext cx="8475782" cy="107610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Customer Account</a:t>
            </a:r>
          </a:p>
        </p:txBody>
      </p:sp>
      <p:cxnSp>
        <p:nvCxnSpPr>
          <p:cNvPr id="112" name="Straight Connector 111"/>
          <p:cNvCxnSpPr>
            <a:stCxn id="136" idx="2"/>
            <a:endCxn id="106" idx="0"/>
          </p:cNvCxnSpPr>
          <p:nvPr/>
        </p:nvCxnSpPr>
        <p:spPr>
          <a:xfrm>
            <a:off x="2522422" y="6752576"/>
            <a:ext cx="2461226" cy="2994316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346697" y="2759880"/>
            <a:ext cx="7065410" cy="740710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ln w="0"/>
                <a:solidFill>
                  <a:schemeClr val="bg1"/>
                </a:solidFill>
              </a:rPr>
              <a:t>Customer VPC</a:t>
            </a:r>
          </a:p>
        </p:txBody>
      </p:sp>
      <p:pic>
        <p:nvPicPr>
          <p:cNvPr id="114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346697" y="2759882"/>
            <a:ext cx="660400" cy="660400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5004240" y="3566887"/>
            <a:ext cx="3199300" cy="5366703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Availability Zone 2</a:t>
            </a:r>
          </a:p>
        </p:txBody>
      </p:sp>
      <p:pic>
        <p:nvPicPr>
          <p:cNvPr id="116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113348" y="4286173"/>
            <a:ext cx="548640" cy="54864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599334" y="3546372"/>
            <a:ext cx="3318278" cy="540106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Availability Zone 1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1783853" y="4286176"/>
            <a:ext cx="2963660" cy="4420501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6657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Private subnet</a:t>
            </a:r>
          </a:p>
        </p:txBody>
      </p:sp>
      <p:pic>
        <p:nvPicPr>
          <p:cNvPr id="120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783853" y="4286173"/>
            <a:ext cx="548640" cy="548640"/>
          </a:xfrm>
          <a:prstGeom prst="rect">
            <a:avLst/>
          </a:prstGeom>
        </p:spPr>
      </p:pic>
      <p:pic>
        <p:nvPicPr>
          <p:cNvPr id="124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892533" y="5812774"/>
            <a:ext cx="939800" cy="939800"/>
          </a:xfrm>
          <a:prstGeom prst="rect">
            <a:avLst/>
          </a:prstGeom>
        </p:spPr>
      </p:pic>
      <p:pic>
        <p:nvPicPr>
          <p:cNvPr id="132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831070" y="5810828"/>
            <a:ext cx="939800" cy="939800"/>
          </a:xfrm>
          <a:prstGeom prst="rect">
            <a:avLst/>
          </a:prstGeom>
        </p:spPr>
      </p:pic>
      <p:cxnSp>
        <p:nvCxnSpPr>
          <p:cNvPr id="133" name="Straight Connector 132"/>
          <p:cNvCxnSpPr>
            <a:stCxn id="184" idx="1"/>
            <a:endCxn id="136" idx="3"/>
          </p:cNvCxnSpPr>
          <p:nvPr/>
        </p:nvCxnSpPr>
        <p:spPr>
          <a:xfrm flipH="1" flipV="1">
            <a:off x="2992322" y="6282676"/>
            <a:ext cx="8619975" cy="1709419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052522" y="5812776"/>
            <a:ext cx="939800" cy="939800"/>
          </a:xfrm>
          <a:prstGeom prst="rect">
            <a:avLst/>
          </a:prstGeom>
        </p:spPr>
      </p:pic>
      <p:pic>
        <p:nvPicPr>
          <p:cNvPr id="137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3090130" y="5807319"/>
            <a:ext cx="939800" cy="939800"/>
          </a:xfrm>
          <a:prstGeom prst="rect">
            <a:avLst/>
          </a:prstGeom>
        </p:spPr>
      </p:pic>
      <p:cxnSp>
        <p:nvCxnSpPr>
          <p:cNvPr id="138" name="Straight Connector 137"/>
          <p:cNvCxnSpPr>
            <a:stCxn id="183" idx="3"/>
            <a:endCxn id="137" idx="3"/>
          </p:cNvCxnSpPr>
          <p:nvPr/>
        </p:nvCxnSpPr>
        <p:spPr>
          <a:xfrm flipH="1" flipV="1">
            <a:off x="4029930" y="6277219"/>
            <a:ext cx="8522167" cy="780633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4" idx="2"/>
            <a:endCxn id="106" idx="0"/>
          </p:cNvCxnSpPr>
          <p:nvPr/>
        </p:nvCxnSpPr>
        <p:spPr>
          <a:xfrm flipH="1">
            <a:off x="4983648" y="6752574"/>
            <a:ext cx="2378785" cy="2994318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200" idx="1"/>
            <a:endCxn id="124" idx="3"/>
          </p:cNvCxnSpPr>
          <p:nvPr/>
        </p:nvCxnSpPr>
        <p:spPr>
          <a:xfrm flipH="1" flipV="1">
            <a:off x="7832333" y="6282674"/>
            <a:ext cx="8622625" cy="1707141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97" idx="1"/>
            <a:endCxn id="132" idx="3"/>
          </p:cNvCxnSpPr>
          <p:nvPr/>
        </p:nvCxnSpPr>
        <p:spPr>
          <a:xfrm flipH="1" flipV="1">
            <a:off x="6770870" y="6280728"/>
            <a:ext cx="11133258" cy="774844"/>
          </a:xfrm>
          <a:prstGeom prst="line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Graphic 48">
            <a:extLst>
              <a:ext uri="{FF2B5EF4-FFF2-40B4-BE49-F238E27FC236}">
                <a16:creationId xmlns:a16="http://schemas.microsoft.com/office/drawing/2014/main" id="{C479E131-CAE3-B74A-B95D-A24EEB0BA4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793483" y="2018453"/>
            <a:ext cx="660400" cy="660400"/>
          </a:xfrm>
          <a:prstGeom prst="rect">
            <a:avLst/>
          </a:prstGeom>
        </p:spPr>
      </p:pic>
      <p:pic>
        <p:nvPicPr>
          <p:cNvPr id="170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453883" y="4430264"/>
            <a:ext cx="660400" cy="660400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10453886" y="4413855"/>
            <a:ext cx="10316058" cy="6581017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dirty="0">
                <a:ln w="0"/>
                <a:solidFill>
                  <a:schemeClr val="bg1"/>
                </a:solidFill>
              </a:rPr>
              <a:t>SageMaker Platform VPC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D4F0FC7-668E-E64B-A231-B1E7896F3CB6}"/>
              </a:ext>
            </a:extLst>
          </p:cNvPr>
          <p:cNvSpPr/>
          <p:nvPr/>
        </p:nvSpPr>
        <p:spPr>
          <a:xfrm>
            <a:off x="9778071" y="2018453"/>
            <a:ext cx="11514388" cy="1077102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SageMaker Service Account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8942985" y="6887693"/>
            <a:ext cx="3532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Internet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Gateway</a:t>
            </a:r>
          </a:p>
        </p:txBody>
      </p:sp>
      <p:pic>
        <p:nvPicPr>
          <p:cNvPr id="174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0239438" y="6145145"/>
            <a:ext cx="939800" cy="939800"/>
          </a:xfrm>
          <a:prstGeom prst="rect">
            <a:avLst/>
          </a:prstGeom>
        </p:spPr>
      </p:pic>
      <p:pic>
        <p:nvPicPr>
          <p:cNvPr id="175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2086232" y="6145642"/>
            <a:ext cx="939800" cy="939800"/>
          </a:xfrm>
          <a:prstGeom prst="rect">
            <a:avLst/>
          </a:prstGeom>
        </p:spPr>
      </p:pic>
      <p:cxnSp>
        <p:nvCxnSpPr>
          <p:cNvPr id="176" name="Straight Connector 175"/>
          <p:cNvCxnSpPr>
            <a:stCxn id="174" idx="3"/>
            <a:endCxn id="175" idx="1"/>
          </p:cNvCxnSpPr>
          <p:nvPr/>
        </p:nvCxnSpPr>
        <p:spPr>
          <a:xfrm>
            <a:off x="21179240" y="6615045"/>
            <a:ext cx="906993" cy="497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98" idx="3"/>
            <a:endCxn id="174" idx="1"/>
          </p:cNvCxnSpPr>
          <p:nvPr/>
        </p:nvCxnSpPr>
        <p:spPr>
          <a:xfrm flipV="1">
            <a:off x="18843928" y="6615047"/>
            <a:ext cx="1395510" cy="1374770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raphic 135">
            <a:extLst>
              <a:ext uri="{FF2B5EF4-FFF2-40B4-BE49-F238E27FC236}">
                <a16:creationId xmlns:a16="http://schemas.microsoft.com/office/drawing/2014/main" id="{C19987B1-DB3A-1640-994D-BCB81FCC1AE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5593259" y="5001695"/>
            <a:ext cx="4108963" cy="3983980"/>
          </a:xfrm>
          <a:prstGeom prst="rect">
            <a:avLst/>
          </a:prstGeom>
        </p:spPr>
      </p:pic>
      <p:pic>
        <p:nvPicPr>
          <p:cNvPr id="180" name="Graphic 135">
            <a:extLst>
              <a:ext uri="{FF2B5EF4-FFF2-40B4-BE49-F238E27FC236}">
                <a16:creationId xmlns:a16="http://schemas.microsoft.com/office/drawing/2014/main" id="{C19987B1-DB3A-1640-994D-BCB81FCC1AE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0753687" y="5017324"/>
            <a:ext cx="4108963" cy="3968353"/>
          </a:xfrm>
          <a:prstGeom prst="rect">
            <a:avLst/>
          </a:prstGeom>
        </p:spPr>
      </p:pic>
      <p:pic>
        <p:nvPicPr>
          <p:cNvPr id="182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3061467" y="7522195"/>
            <a:ext cx="939800" cy="939800"/>
          </a:xfrm>
          <a:prstGeom prst="rect">
            <a:avLst/>
          </a:prstGeom>
        </p:spPr>
      </p:pic>
      <p:pic>
        <p:nvPicPr>
          <p:cNvPr id="183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1612297" y="6587952"/>
            <a:ext cx="939800" cy="939800"/>
          </a:xfrm>
          <a:prstGeom prst="rect">
            <a:avLst/>
          </a:prstGeom>
        </p:spPr>
      </p:pic>
      <p:pic>
        <p:nvPicPr>
          <p:cNvPr id="184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1612297" y="7522195"/>
            <a:ext cx="939800" cy="939800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1754668" y="7361414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 agent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1217522" y="8971134"/>
            <a:ext cx="3165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Training instance 1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6052723" y="8977748"/>
            <a:ext cx="3165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Training instance 2</a:t>
            </a:r>
          </a:p>
        </p:txBody>
      </p:sp>
      <p:pic>
        <p:nvPicPr>
          <p:cNvPr id="197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7904128" y="6585672"/>
            <a:ext cx="939800" cy="939800"/>
          </a:xfrm>
          <a:prstGeom prst="rect">
            <a:avLst/>
          </a:prstGeom>
        </p:spPr>
      </p:pic>
      <p:pic>
        <p:nvPicPr>
          <p:cNvPr id="198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7904128" y="7519915"/>
            <a:ext cx="939800" cy="939800"/>
          </a:xfrm>
          <a:prstGeom prst="rect">
            <a:avLst/>
          </a:prstGeom>
        </p:spPr>
      </p:pic>
      <p:pic>
        <p:nvPicPr>
          <p:cNvPr id="200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6454958" y="7519915"/>
            <a:ext cx="939800" cy="9398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6635978" y="6430699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Algorithm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5126448" y="7348249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agent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6597330" y="7359134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 agent</a:t>
            </a:r>
          </a:p>
        </p:txBody>
      </p:sp>
      <p:cxnSp>
        <p:nvCxnSpPr>
          <p:cNvPr id="211" name="Straight Connector 210"/>
          <p:cNvCxnSpPr>
            <a:stCxn id="182" idx="3"/>
            <a:endCxn id="174" idx="1"/>
          </p:cNvCxnSpPr>
          <p:nvPr/>
        </p:nvCxnSpPr>
        <p:spPr>
          <a:xfrm flipV="1">
            <a:off x="14001267" y="6615047"/>
            <a:ext cx="6238172" cy="1377050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004240" y="10664924"/>
            <a:ext cx="1" cy="705701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4293499" y="2636514"/>
            <a:ext cx="1987753" cy="1135482"/>
          </a:xfrm>
          <a:prstGeom prst="rect">
            <a:avLst/>
          </a:prstGeom>
          <a:noFill/>
          <a:ln w="127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723" hangingPunct="1"/>
            <a:r>
              <a:rPr lang="en-US" sz="2400" kern="1200">
                <a:solidFill>
                  <a:srgbClr val="FFFFFF"/>
                </a:solidFill>
                <a:latin typeface="Amazon Ember"/>
              </a:rPr>
              <a:t>Control Plane</a:t>
            </a:r>
            <a:endParaRPr lang="en-US" sz="2400" kern="1200" dirty="0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73" name="Straight Connector 72"/>
          <p:cNvCxnSpPr>
            <a:stCxn id="72" idx="2"/>
            <a:endCxn id="70" idx="3"/>
          </p:cNvCxnSpPr>
          <p:nvPr/>
        </p:nvCxnSpPr>
        <p:spPr>
          <a:xfrm flipH="1">
            <a:off x="13442781" y="3771996"/>
            <a:ext cx="1844595" cy="2247627"/>
          </a:xfrm>
          <a:prstGeom prst="line">
            <a:avLst/>
          </a:prstGeom>
          <a:noFill/>
          <a:ln w="12700" cmpd="sng">
            <a:solidFill>
              <a:schemeClr val="accent3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Straight Connector 73"/>
          <p:cNvCxnSpPr>
            <a:stCxn id="72" idx="2"/>
          </p:cNvCxnSpPr>
          <p:nvPr/>
        </p:nvCxnSpPr>
        <p:spPr>
          <a:xfrm>
            <a:off x="15287376" y="3771996"/>
            <a:ext cx="1704111" cy="2247627"/>
          </a:xfrm>
          <a:prstGeom prst="line">
            <a:avLst/>
          </a:prstGeom>
          <a:noFill/>
          <a:ln w="12700" cmpd="sng">
            <a:solidFill>
              <a:schemeClr val="accent3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9E4B180B-66C8-134C-9780-D82E60B76CCD}"/>
              </a:ext>
            </a:extLst>
          </p:cNvPr>
          <p:cNvSpPr/>
          <p:nvPr/>
        </p:nvSpPr>
        <p:spPr>
          <a:xfrm>
            <a:off x="1946278" y="5719687"/>
            <a:ext cx="5998234" cy="112643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9144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2173555" y="5700040"/>
            <a:ext cx="1269226" cy="639166"/>
          </a:xfrm>
          <a:prstGeom prst="rect">
            <a:avLst/>
          </a:prstGeom>
          <a:noFill/>
          <a:ln w="127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Platform agents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6991487" y="5681771"/>
            <a:ext cx="1269226" cy="639166"/>
          </a:xfrm>
          <a:prstGeom prst="rect">
            <a:avLst/>
          </a:prstGeom>
          <a:noFill/>
          <a:ln w="127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Platform agents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0316418" y="6426735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Algorithm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0321887" y="7350527"/>
            <a:ext cx="35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agent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3670684" y="5321020"/>
            <a:ext cx="3165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Training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Job 1</a:t>
            </a:r>
          </a:p>
        </p:txBody>
      </p:sp>
      <p:pic>
        <p:nvPicPr>
          <p:cNvPr id="79" name="Graphic 29">
            <a:extLst>
              <a:ext uri="{FF2B5EF4-FFF2-40B4-BE49-F238E27FC236}">
                <a16:creationId xmlns:a16="http://schemas.microsoft.com/office/drawing/2014/main" id="{4994548E-B041-504E-B148-6A1CB65E45B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8259308" y="11126965"/>
            <a:ext cx="949307" cy="949307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371004E-8D2F-F144-AA55-A167E22B5816}"/>
              </a:ext>
            </a:extLst>
          </p:cNvPr>
          <p:cNvSpPr txBox="1"/>
          <p:nvPr/>
        </p:nvSpPr>
        <p:spPr>
          <a:xfrm>
            <a:off x="17675785" y="12021695"/>
            <a:ext cx="214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CloudWatch Logs</a:t>
            </a:r>
          </a:p>
        </p:txBody>
      </p:sp>
      <p:cxnSp>
        <p:nvCxnSpPr>
          <p:cNvPr id="82" name="Straight Connector 81"/>
          <p:cNvCxnSpPr>
            <a:stCxn id="175" idx="2"/>
            <a:endCxn id="79" idx="3"/>
          </p:cNvCxnSpPr>
          <p:nvPr/>
        </p:nvCxnSpPr>
        <p:spPr>
          <a:xfrm flipH="1">
            <a:off x="19208615" y="7085442"/>
            <a:ext cx="3347517" cy="4516177"/>
          </a:xfrm>
          <a:prstGeom prst="line">
            <a:avLst/>
          </a:prstGeom>
          <a:ln>
            <a:solidFill>
              <a:schemeClr val="accent6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phic 48">
            <a:extLst>
              <a:ext uri="{FF2B5EF4-FFF2-40B4-BE49-F238E27FC236}">
                <a16:creationId xmlns:a16="http://schemas.microsoft.com/office/drawing/2014/main" id="{CC3B354B-3248-1B41-90D0-F093AE468F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70881" y="2028382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9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KO 2020 Template DARK">
  <a:themeElements>
    <a:clrScheme name="TKO 2020 Template">
      <a:dk1>
        <a:srgbClr val="232F3E"/>
      </a:dk1>
      <a:lt1>
        <a:srgbClr val="FFFFFF"/>
      </a:lt1>
      <a:dk2>
        <a:srgbClr val="535353"/>
      </a:dk2>
      <a:lt2>
        <a:srgbClr val="A7A7A7"/>
      </a:lt2>
      <a:accent1>
        <a:srgbClr val="A166FF"/>
      </a:accent1>
      <a:accent2>
        <a:srgbClr val="EB5F07"/>
      </a:accent2>
      <a:accent3>
        <a:srgbClr val="879196"/>
      </a:accent3>
      <a:accent4>
        <a:srgbClr val="545B64"/>
      </a:accent4>
      <a:accent5>
        <a:srgbClr val="007DBC"/>
      </a:accent5>
      <a:accent6>
        <a:srgbClr val="1E8900"/>
      </a:accent6>
      <a:hlink>
        <a:srgbClr val="0000FF"/>
      </a:hlink>
      <a:folHlink>
        <a:srgbClr val="FF00FF"/>
      </a:folHlink>
    </a:clrScheme>
    <a:fontScheme name="2020 Amazon AWS Template">
      <a:majorFont>
        <a:latin typeface="Amazon Ember Light"/>
        <a:ea typeface="Helvetica"/>
        <a:cs typeface="Helvetica"/>
      </a:majorFont>
      <a:minorFont>
        <a:latin typeface="Amazon Ember"/>
        <a:ea typeface="Arial"/>
        <a:cs typeface="Arial"/>
      </a:minorFont>
    </a:fontScheme>
    <a:fmtScheme name="4-05853_AWS_SKO_Event_Template_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796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960" normalizeH="0" baseline="0">
            <a:ln>
              <a:noFill/>
            </a:ln>
            <a:solidFill>
              <a:srgbClr val="FFFFFF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6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KO 2020 Template DARK_FINAL2" id="{F15C9B44-2F32-BD4C-AB2A-9DE2FBAE2E98}" vid="{41A3175A-972E-5B44-A8DA-6F1E09288BB2}"/>
    </a:ext>
  </a:extLst>
</a:theme>
</file>

<file path=ppt/theme/theme2.xml><?xml version="1.0" encoding="utf-8"?>
<a:theme xmlns:a="http://schemas.openxmlformats.org/drawingml/2006/main" name="4-05853_AWS_SKO_Event_Template_Dark">
  <a:themeElements>
    <a:clrScheme name="4-05853_AWS_SKO_Event_Template_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9900"/>
      </a:accent1>
      <a:accent2>
        <a:srgbClr val="EB5F07"/>
      </a:accent2>
      <a:accent3>
        <a:srgbClr val="879196"/>
      </a:accent3>
      <a:accent4>
        <a:srgbClr val="545B64"/>
      </a:accent4>
      <a:accent5>
        <a:srgbClr val="007DBC"/>
      </a:accent5>
      <a:accent6>
        <a:srgbClr val="1E8900"/>
      </a:accent6>
      <a:hlink>
        <a:srgbClr val="0000FF"/>
      </a:hlink>
      <a:folHlink>
        <a:srgbClr val="FF00FF"/>
      </a:folHlink>
    </a:clrScheme>
    <a:fontScheme name="4-05853_AWS_SKO_Event_Template_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4-05853_AWS_SKO_Event_Template_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796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960" normalizeH="0" baseline="0">
            <a:ln>
              <a:noFill/>
            </a:ln>
            <a:solidFill>
              <a:srgbClr val="FFFFFF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6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3029</Words>
  <Application>Microsoft Office PowerPoint</Application>
  <PresentationFormat>Custom</PresentationFormat>
  <Paragraphs>635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Amazon Ember Regular</vt:lpstr>
      <vt:lpstr>Lucida Console</vt:lpstr>
      <vt:lpstr>Calibri</vt:lpstr>
      <vt:lpstr>Helvetica Neue Medium</vt:lpstr>
      <vt:lpstr>Amazon Ember</vt:lpstr>
      <vt:lpstr>Amazon Ember Light</vt:lpstr>
      <vt:lpstr>Courier New</vt:lpstr>
      <vt:lpstr>Wingdings</vt:lpstr>
      <vt:lpstr>Helvetica</vt:lpstr>
      <vt:lpstr>Amazon Ember Medium</vt:lpstr>
      <vt:lpstr>Helvetica Neue</vt:lpstr>
      <vt:lpstr>Amazon Ember Mono</vt:lpstr>
      <vt:lpstr>Arial</vt:lpstr>
      <vt:lpstr>TKO 2020 Template DARK</vt:lpstr>
      <vt:lpstr>PowerPoint Presentation</vt:lpstr>
      <vt:lpstr>SageMaker High Level Processes</vt:lpstr>
      <vt:lpstr>Three critical goals…</vt:lpstr>
      <vt:lpstr>Hardening Network Security</vt:lpstr>
      <vt:lpstr>Ensuring compute and network isolation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Preventative controls to enable self-service… </vt:lpstr>
      <vt:lpstr>IAM condition keys for Amazon SageMaker</vt:lpstr>
      <vt:lpstr>PowerPoint Presentation</vt:lpstr>
      <vt:lpstr>Access controls enforcement: Examples</vt:lpstr>
      <vt:lpstr>PowerPoint Presentation</vt:lpstr>
      <vt:lpstr>Best Practices ML Pipeline Approach</vt:lpstr>
      <vt:lpstr>Key Customer ask</vt:lpstr>
      <vt:lpstr>CodePipeline</vt:lpstr>
      <vt:lpstr>CodePipeline orchestrated ML pipeline</vt:lpstr>
      <vt:lpstr>Step Functions</vt:lpstr>
      <vt:lpstr>Main components</vt:lpstr>
      <vt:lpstr>PowerPoint Presentation</vt:lpstr>
      <vt:lpstr>Jobs configuration</vt:lpstr>
      <vt:lpstr>Lambda function</vt:lpstr>
      <vt:lpstr>Updated integrations for Step Functions</vt:lpstr>
      <vt:lpstr>AI/ML Pipeline – Goverance</vt:lpstr>
      <vt:lpstr>High Level Governance Operating Model </vt:lpstr>
      <vt:lpstr>Amazon SageMaker... re:Invent updates</vt:lpstr>
      <vt:lpstr>New SageMaker services and features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2019-12-29T15:11:48Z</cp:lastPrinted>
  <dcterms:created xsi:type="dcterms:W3CDTF">2019-12-29T15:04:12Z</dcterms:created>
  <dcterms:modified xsi:type="dcterms:W3CDTF">2020-09-16T15:46:55Z</dcterms:modified>
  <cp:category/>
</cp:coreProperties>
</file>